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4" r:id="rId2"/>
    <p:sldId id="328" r:id="rId3"/>
    <p:sldId id="406" r:id="rId4"/>
    <p:sldId id="419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380" r:id="rId20"/>
    <p:sldId id="437" r:id="rId21"/>
  </p:sldIdLst>
  <p:sldSz cx="9144000" cy="6858000" type="letter"/>
  <p:notesSz cx="6991350" cy="9282113"/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anose="05000000000000000000" pitchFamily="2" charset="2"/>
      <a:buChar char="Ø"/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anose="05000000000000000000" pitchFamily="2" charset="2"/>
      <a:buChar char="Ø"/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anose="05000000000000000000" pitchFamily="2" charset="2"/>
      <a:buChar char="Ø"/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anose="05000000000000000000" pitchFamily="2" charset="2"/>
      <a:buChar char="Ø"/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anose="05000000000000000000" pitchFamily="2" charset="2"/>
      <a:buChar char="Ø"/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C6341AF-47CD-476C-8BE2-20674A63FB37}">
          <p14:sldIdLst>
            <p14:sldId id="324"/>
            <p14:sldId id="328"/>
            <p14:sldId id="406"/>
            <p14:sldId id="419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</p14:sldIdLst>
        </p14:section>
        <p14:section name="无标题节" id="{E55BF79D-0DDE-440E-BC57-2C707DF39AE6}">
          <p14:sldIdLst>
            <p14:sldId id="380"/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35CA1"/>
    <a:srgbClr val="05AD01"/>
    <a:srgbClr val="07FB01"/>
    <a:srgbClr val="FFFF17"/>
    <a:srgbClr val="001ADC"/>
    <a:srgbClr val="00BE00"/>
    <a:srgbClr val="FF0000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660"/>
  </p:normalViewPr>
  <p:slideViewPr>
    <p:cSldViewPr>
      <p:cViewPr varScale="1">
        <p:scale>
          <a:sx n="96" d="100"/>
          <a:sy n="96" d="100"/>
        </p:scale>
        <p:origin x="20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2" d="100"/>
          <a:sy n="42" d="100"/>
        </p:scale>
        <p:origin x="-1230" y="-96"/>
      </p:cViewPr>
      <p:guideLst>
        <p:guide orient="horz" pos="2923"/>
        <p:guide pos="220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30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0625" y="596900"/>
            <a:ext cx="46228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5463" y="4408488"/>
            <a:ext cx="6026150" cy="417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017" tIns="45201" rIns="92017" bIns="452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41206510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94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78075" y="2020888"/>
            <a:ext cx="5054600" cy="368300"/>
          </a:xfrm>
        </p:spPr>
        <p:txBody>
          <a:bodyPr wrap="none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3254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97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6153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333375"/>
            <a:ext cx="1962150" cy="30194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33375"/>
            <a:ext cx="5734050" cy="30194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72533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683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3848100" cy="1028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2324100"/>
            <a:ext cx="3848100" cy="1028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569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556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587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9910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5759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73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9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7684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677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333375"/>
            <a:ext cx="5257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标题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This is our 1st Level Bullet</a:t>
            </a:r>
          </a:p>
          <a:p>
            <a:pPr lvl="1"/>
            <a:r>
              <a:rPr lang="en-US" altLang="zh-CN"/>
              <a:t>This is our 2nd level bullet</a:t>
            </a:r>
          </a:p>
          <a:p>
            <a:pPr lvl="2"/>
            <a:r>
              <a:rPr lang="en-US" altLang="zh-CN"/>
              <a:t>This is our 3rd level bullet</a:t>
            </a:r>
          </a:p>
          <a:p>
            <a:pPr lvl="0"/>
            <a:r>
              <a:rPr lang="en-US" altLang="zh-CN"/>
              <a:t>This is our next 1st Level Bullet</a:t>
            </a:r>
          </a:p>
          <a:p>
            <a:pPr lvl="1"/>
            <a:r>
              <a:rPr lang="en-US" altLang="zh-CN"/>
              <a:t>This is our 2nd level bullet</a:t>
            </a:r>
          </a:p>
          <a:p>
            <a:pPr lvl="2"/>
            <a:r>
              <a:rPr lang="en-US" altLang="zh-CN"/>
              <a:t>This is our 3rd level bullet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11188" y="765175"/>
            <a:ext cx="8059737" cy="0"/>
          </a:xfrm>
          <a:prstGeom prst="line">
            <a:avLst/>
          </a:prstGeom>
          <a:noFill/>
          <a:ln w="47625" cmpd="thickThin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9pPr>
    </p:titleStyle>
    <p:bodyStyle>
      <a:lvl1pPr marL="284163" indent="-284163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Clr>
          <a:srgbClr val="FF0000"/>
        </a:buClr>
        <a:buSzPct val="100000"/>
        <a:buFont typeface="Wingdings" pitchFamily="2" charset="2"/>
        <a:buChar char="v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68338" indent="-193675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001ADC"/>
        </a:buClr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  <a:ea typeface="+mn-ea"/>
        </a:defRPr>
      </a:lvl2pPr>
      <a:lvl3pPr marL="1050925" indent="-1920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05AD01"/>
        </a:buClr>
        <a:buSzPct val="100000"/>
        <a:buFont typeface="Wingdings" pitchFamily="2" charset="2"/>
        <a:buChar char="§"/>
        <a:defRPr b="1">
          <a:solidFill>
            <a:schemeClr val="tx1"/>
          </a:solidFill>
          <a:latin typeface="+mn-lt"/>
          <a:ea typeface="+mn-ea"/>
        </a:defRPr>
      </a:lvl3pPr>
      <a:lvl4pPr marL="1968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+mn-ea"/>
        </a:defRPr>
      </a:lvl4pPr>
      <a:lvl5pPr marL="2501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</a:defRPr>
      </a:lvl5pPr>
      <a:lvl6pPr marL="2959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</a:defRPr>
      </a:lvl6pPr>
      <a:lvl7pPr marL="3416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</a:defRPr>
      </a:lvl7pPr>
      <a:lvl8pPr marL="3873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</a:defRPr>
      </a:lvl8pPr>
      <a:lvl9pPr marL="4330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1877922"/>
          </a:xfrm>
          <a:noFill/>
        </p:spPr>
        <p:txBody>
          <a:bodyPr wrap="square" tIns="61200" bIns="61200"/>
          <a:lstStyle/>
          <a:p>
            <a:pPr algn="ctr">
              <a:lnSpc>
                <a:spcPct val="150000"/>
              </a:lnSpc>
            </a:pPr>
            <a:r>
              <a:rPr lang="en-US" altLang="zh-CN" sz="4800" i="0" dirty="0">
                <a:solidFill>
                  <a:schemeClr val="accent1"/>
                </a:solidFill>
              </a:rPr>
              <a:t>X86</a:t>
            </a:r>
            <a:r>
              <a:rPr lang="zh-CN" altLang="en-US" sz="4800" i="0" dirty="0">
                <a:solidFill>
                  <a:schemeClr val="accent1"/>
                </a:solidFill>
              </a:rPr>
              <a:t>汇编语言程序设计</a:t>
            </a:r>
            <a:br>
              <a:rPr lang="en-US" altLang="zh-CN" sz="4800" i="0" dirty="0">
                <a:solidFill>
                  <a:schemeClr val="accent1"/>
                </a:solidFill>
              </a:rPr>
            </a:br>
            <a:r>
              <a:rPr lang="en-US" altLang="zh-CN" sz="2800" i="0" dirty="0">
                <a:solidFill>
                  <a:schemeClr val="tx1"/>
                </a:solidFill>
              </a:rPr>
              <a:t>——</a:t>
            </a:r>
            <a:r>
              <a:rPr lang="zh-CN" altLang="en-US" sz="2800" i="0" dirty="0">
                <a:solidFill>
                  <a:schemeClr val="tx1"/>
                </a:solidFill>
              </a:rPr>
              <a:t>程序设计</a:t>
            </a:r>
            <a:r>
              <a:rPr lang="en-US" altLang="zh-CN" sz="2800" i="0" dirty="0">
                <a:solidFill>
                  <a:schemeClr val="tx1"/>
                </a:solidFill>
              </a:rPr>
              <a:t>3</a:t>
            </a:r>
            <a:r>
              <a:rPr lang="zh-CN" altLang="en-US" sz="2800" i="0" dirty="0">
                <a:solidFill>
                  <a:schemeClr val="tx1"/>
                </a:solidFill>
              </a:rPr>
              <a:t>：子程序和跳转表</a:t>
            </a:r>
            <a:endParaRPr lang="zh-CN" altLang="en-US" sz="4000" i="0" dirty="0">
              <a:solidFill>
                <a:schemeClr val="tx2"/>
              </a:solidFill>
            </a:endParaRP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3933825"/>
            <a:ext cx="6769100" cy="1122706"/>
          </a:xfrm>
          <a:noFill/>
        </p:spPr>
        <p:txBody>
          <a:bodyPr tIns="97200" bIns="97200"/>
          <a:lstStyle/>
          <a:p>
            <a:pPr algn="l"/>
            <a:r>
              <a:rPr lang="zh-CN" altLang="en-US" sz="2800" b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北航计算机学院       熊桂喜</a:t>
            </a:r>
            <a:endParaRPr lang="en-US" altLang="zh-CN" sz="2800" b="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b="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电子邮件：</a:t>
            </a:r>
            <a:r>
              <a:rPr lang="en-US" altLang="zh-CN" sz="2800" b="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xiongguixi@buaa.edu.cn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8064822" cy="372603"/>
          </a:xfrm>
        </p:spPr>
        <p:txBody>
          <a:bodyPr/>
          <a:lstStyle/>
          <a:p>
            <a:r>
              <a:rPr lang="zh-CN" altLang="en-US" dirty="0"/>
              <a:t>参数传递：</a:t>
            </a:r>
            <a:r>
              <a:rPr lang="zh-CN" altLang="en-US" sz="1600" i="0" dirty="0">
                <a:solidFill>
                  <a:schemeClr val="accent2"/>
                </a:solidFill>
              </a:rPr>
              <a:t>主程序通过寄存器、外部变量、堆栈传参数调用</a:t>
            </a:r>
            <a:r>
              <a:rPr lang="en-US" altLang="zh-CN" sz="1600" i="0" dirty="0">
                <a:solidFill>
                  <a:schemeClr val="accent2"/>
                </a:solidFill>
              </a:rPr>
              <a:t>STRCPY</a:t>
            </a:r>
            <a:r>
              <a:rPr lang="zh-CN" altLang="en-US" sz="1600" i="0" dirty="0">
                <a:solidFill>
                  <a:schemeClr val="accent2"/>
                </a:solidFill>
              </a:rPr>
              <a:t>（</a:t>
            </a:r>
            <a:r>
              <a:rPr lang="en-US" altLang="zh-CN" sz="1600" i="0" dirty="0">
                <a:solidFill>
                  <a:schemeClr val="accent2"/>
                </a:solidFill>
              </a:rPr>
              <a:t>S2,S1</a:t>
            </a:r>
            <a:r>
              <a:rPr lang="zh-CN" altLang="en-US" sz="1600" i="0" dirty="0">
                <a:solidFill>
                  <a:schemeClr val="accent2"/>
                </a:solidFill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4201903" cy="2448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356992"/>
            <a:ext cx="4608512" cy="323705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 bwMode="auto">
          <a:xfrm>
            <a:off x="1979712" y="3573016"/>
            <a:ext cx="720080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1979712" y="4221088"/>
            <a:ext cx="720080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1979712" y="4653136"/>
            <a:ext cx="720080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4629367" y="3356992"/>
            <a:ext cx="1847685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  </a:t>
            </a:r>
            <a:r>
              <a:rPr lang="en-US" altLang="zh-CN" sz="1200" dirty="0">
                <a:solidFill>
                  <a:schemeClr val="accent2"/>
                </a:solidFill>
              </a:rPr>
              <a:t>A.</a:t>
            </a:r>
            <a:r>
              <a:rPr lang="zh-CN" altLang="en-US" sz="1200" dirty="0">
                <a:solidFill>
                  <a:schemeClr val="accent2"/>
                </a:solidFill>
              </a:rPr>
              <a:t> </a:t>
            </a:r>
            <a:r>
              <a:rPr lang="zh-CN" altLang="en-US" sz="1200" dirty="0">
                <a:solidFill>
                  <a:schemeClr val="accent1"/>
                </a:solidFill>
              </a:rPr>
              <a:t>显示字符串的子程序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21654" y="3971789"/>
            <a:ext cx="247696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  </a:t>
            </a:r>
            <a:r>
              <a:rPr lang="en-US" altLang="zh-CN" sz="1200" dirty="0">
                <a:solidFill>
                  <a:schemeClr val="accent2"/>
                </a:solidFill>
              </a:rPr>
              <a:t>B.</a:t>
            </a:r>
            <a:r>
              <a:rPr lang="zh-CN" altLang="en-US" sz="1200" dirty="0">
                <a:solidFill>
                  <a:schemeClr val="accent2"/>
                </a:solidFill>
              </a:rPr>
              <a:t> </a:t>
            </a:r>
            <a:r>
              <a:rPr lang="zh-CN" altLang="en-US" sz="1200" dirty="0">
                <a:solidFill>
                  <a:schemeClr val="accent1"/>
                </a:solidFill>
              </a:rPr>
              <a:t>由寄存器传递参数的</a:t>
            </a:r>
            <a:r>
              <a:rPr lang="en-US" altLang="zh-CN" sz="1200" dirty="0">
                <a:solidFill>
                  <a:schemeClr val="accent1"/>
                </a:solidFill>
              </a:rPr>
              <a:t>STRCPY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44521" y="4461936"/>
            <a:ext cx="2169184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  </a:t>
            </a:r>
            <a:r>
              <a:rPr lang="en-US" altLang="zh-CN" sz="1200" dirty="0">
                <a:solidFill>
                  <a:schemeClr val="accent2"/>
                </a:solidFill>
              </a:rPr>
              <a:t>C.</a:t>
            </a:r>
            <a:r>
              <a:rPr lang="zh-CN" altLang="en-US" sz="1200" dirty="0">
                <a:solidFill>
                  <a:schemeClr val="accent2"/>
                </a:solidFill>
              </a:rPr>
              <a:t> </a:t>
            </a:r>
            <a:r>
              <a:rPr lang="zh-CN" altLang="en-US" sz="1200" dirty="0">
                <a:solidFill>
                  <a:schemeClr val="accent1"/>
                </a:solidFill>
              </a:rPr>
              <a:t>访问外部变量的</a:t>
            </a:r>
            <a:r>
              <a:rPr lang="en-US" altLang="zh-CN" sz="1200" dirty="0">
                <a:solidFill>
                  <a:schemeClr val="accent1"/>
                </a:solidFill>
              </a:rPr>
              <a:t>STRCPY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04048" y="4952083"/>
            <a:ext cx="247696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  </a:t>
            </a:r>
            <a:r>
              <a:rPr lang="en-US" altLang="zh-CN" sz="1200" dirty="0">
                <a:solidFill>
                  <a:schemeClr val="accent2"/>
                </a:solidFill>
              </a:rPr>
              <a:t>D.</a:t>
            </a:r>
            <a:r>
              <a:rPr lang="zh-CN" altLang="en-US" sz="1200" dirty="0">
                <a:solidFill>
                  <a:schemeClr val="accent2"/>
                </a:solidFill>
              </a:rPr>
              <a:t> </a:t>
            </a:r>
            <a:r>
              <a:rPr lang="zh-CN" altLang="en-US" sz="1200" dirty="0">
                <a:solidFill>
                  <a:schemeClr val="accent1"/>
                </a:solidFill>
              </a:rPr>
              <a:t>通过堆栈传递参数的</a:t>
            </a:r>
            <a:r>
              <a:rPr lang="en-US" altLang="zh-CN" sz="1200" dirty="0">
                <a:solidFill>
                  <a:schemeClr val="accent1"/>
                </a:solidFill>
              </a:rPr>
              <a:t>STRCPY</a:t>
            </a:r>
            <a:br>
              <a:rPr lang="en-US" altLang="zh-CN" sz="1200" dirty="0">
                <a:solidFill>
                  <a:schemeClr val="accent1"/>
                </a:solidFill>
              </a:rPr>
            </a:br>
            <a:r>
              <a:rPr lang="en-US" altLang="zh-CN" sz="1200" dirty="0">
                <a:solidFill>
                  <a:schemeClr val="accent1"/>
                </a:solidFill>
              </a:rPr>
              <a:t>      (1) </a:t>
            </a:r>
            <a:r>
              <a:rPr lang="zh-CN" altLang="en-US" sz="1200" dirty="0">
                <a:solidFill>
                  <a:schemeClr val="accent1"/>
                </a:solidFill>
              </a:rPr>
              <a:t>先压入</a:t>
            </a:r>
            <a:r>
              <a:rPr lang="en-US" altLang="zh-CN" sz="1200" dirty="0">
                <a:solidFill>
                  <a:schemeClr val="accent1"/>
                </a:solidFill>
              </a:rPr>
              <a:t>S2</a:t>
            </a:r>
            <a:r>
              <a:rPr lang="zh-CN" altLang="en-US" sz="1200" dirty="0">
                <a:solidFill>
                  <a:schemeClr val="accent1"/>
                </a:solidFill>
              </a:rPr>
              <a:t>的地址</a:t>
            </a:r>
            <a:br>
              <a:rPr lang="en-US" altLang="zh-CN" sz="1200" dirty="0">
                <a:solidFill>
                  <a:schemeClr val="accent1"/>
                </a:solidFill>
              </a:rPr>
            </a:br>
            <a:r>
              <a:rPr lang="en-US" altLang="zh-CN" sz="1200" dirty="0">
                <a:solidFill>
                  <a:schemeClr val="accent1"/>
                </a:solidFill>
              </a:rPr>
              <a:t>      (2) </a:t>
            </a:r>
            <a:r>
              <a:rPr lang="zh-CN" altLang="en-US" sz="1200" dirty="0">
                <a:solidFill>
                  <a:schemeClr val="accent1"/>
                </a:solidFill>
              </a:rPr>
              <a:t>再压入</a:t>
            </a:r>
            <a:r>
              <a:rPr lang="en-US" altLang="zh-CN" sz="1200" dirty="0">
                <a:solidFill>
                  <a:schemeClr val="accent1"/>
                </a:solidFill>
              </a:rPr>
              <a:t>S1</a:t>
            </a:r>
            <a:r>
              <a:rPr lang="zh-CN" altLang="en-US" sz="1200" dirty="0">
                <a:solidFill>
                  <a:schemeClr val="accent1"/>
                </a:solidFill>
              </a:rPr>
              <a:t>的地址</a:t>
            </a:r>
            <a:br>
              <a:rPr lang="en-US" altLang="zh-CN" sz="1200" dirty="0">
                <a:solidFill>
                  <a:schemeClr val="accent1"/>
                </a:solidFill>
              </a:rPr>
            </a:br>
            <a:r>
              <a:rPr lang="en-US" altLang="zh-CN" sz="1200" dirty="0">
                <a:solidFill>
                  <a:schemeClr val="accent1"/>
                </a:solidFill>
              </a:rPr>
              <a:t>      (3) CALL</a:t>
            </a:r>
            <a:r>
              <a:rPr lang="zh-CN" altLang="en-US" sz="1200" dirty="0">
                <a:solidFill>
                  <a:schemeClr val="accent1"/>
                </a:solidFill>
              </a:rPr>
              <a:t>再依次压入</a:t>
            </a:r>
            <a:r>
              <a:rPr lang="en-US" altLang="zh-CN" sz="1200" dirty="0">
                <a:solidFill>
                  <a:schemeClr val="accent1"/>
                </a:solidFill>
              </a:rPr>
              <a:t>CS</a:t>
            </a:r>
            <a:r>
              <a:rPr lang="zh-CN" altLang="en-US" sz="1200" dirty="0">
                <a:solidFill>
                  <a:schemeClr val="accent1"/>
                </a:solidFill>
              </a:rPr>
              <a:t>，</a:t>
            </a:r>
            <a:r>
              <a:rPr lang="en-US" altLang="zh-CN" sz="1200" dirty="0">
                <a:solidFill>
                  <a:schemeClr val="accent1"/>
                </a:solidFill>
              </a:rPr>
              <a:t>IP</a:t>
            </a:r>
          </a:p>
        </p:txBody>
      </p:sp>
      <p:cxnSp>
        <p:nvCxnSpPr>
          <p:cNvPr id="16" name="直接连接符 15"/>
          <p:cNvCxnSpPr/>
          <p:nvPr/>
        </p:nvCxnSpPr>
        <p:spPr bwMode="auto">
          <a:xfrm flipV="1">
            <a:off x="346889" y="2009547"/>
            <a:ext cx="4178542" cy="43875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>
            <a:off x="1331640" y="3140968"/>
            <a:ext cx="100811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 bwMode="auto">
          <a:xfrm>
            <a:off x="1331640" y="3356992"/>
            <a:ext cx="100811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文本框 20"/>
          <p:cNvSpPr txBox="1"/>
          <p:nvPr/>
        </p:nvSpPr>
        <p:spPr>
          <a:xfrm>
            <a:off x="2809724" y="3049594"/>
            <a:ext cx="2933816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  设置</a:t>
            </a:r>
            <a:r>
              <a:rPr lang="en-US" altLang="zh-CN" sz="1200" dirty="0">
                <a:solidFill>
                  <a:schemeClr val="accent2"/>
                </a:solidFill>
              </a:rPr>
              <a:t>ES=DS</a:t>
            </a:r>
            <a:r>
              <a:rPr lang="zh-CN" altLang="en-US" sz="1200" dirty="0">
                <a:solidFill>
                  <a:schemeClr val="accent2"/>
                </a:solidFill>
              </a:rPr>
              <a:t>，为本程序的串指令做准备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28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7778750" cy="372603"/>
          </a:xfrm>
        </p:spPr>
        <p:txBody>
          <a:bodyPr/>
          <a:lstStyle/>
          <a:p>
            <a:r>
              <a:rPr lang="zh-CN" altLang="en-US" dirty="0"/>
              <a:t>参数传递：</a:t>
            </a:r>
            <a:r>
              <a:rPr lang="zh-CN" altLang="en-US" sz="1600" i="0" dirty="0">
                <a:solidFill>
                  <a:schemeClr val="accent2"/>
                </a:solidFill>
              </a:rPr>
              <a:t>外部变量，</a:t>
            </a:r>
            <a:r>
              <a:rPr lang="en-US" altLang="zh-CN" sz="1600" i="0" dirty="0">
                <a:solidFill>
                  <a:schemeClr val="accent2"/>
                </a:solidFill>
              </a:rPr>
              <a:t>ASCIIZ</a:t>
            </a:r>
            <a:r>
              <a:rPr lang="zh-CN" altLang="en-US" sz="1600" i="0" dirty="0">
                <a:solidFill>
                  <a:schemeClr val="accent2"/>
                </a:solidFill>
              </a:rPr>
              <a:t>串的显示子程序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15" y="908720"/>
            <a:ext cx="6659462" cy="720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28800"/>
            <a:ext cx="6634989" cy="440025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07353" y="2924944"/>
            <a:ext cx="2159566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accent2"/>
                </a:solidFill>
              </a:rPr>
              <a:t>不使用</a:t>
            </a:r>
            <a:r>
              <a:rPr lang="en-US" altLang="zh-CN" sz="1400" dirty="0">
                <a:solidFill>
                  <a:schemeClr val="accent2"/>
                </a:solidFill>
              </a:rPr>
              <a:t>DOS 9</a:t>
            </a:r>
            <a:r>
              <a:rPr lang="zh-CN" altLang="en-US" sz="1400" dirty="0">
                <a:solidFill>
                  <a:schemeClr val="accent2"/>
                </a:solidFill>
              </a:rPr>
              <a:t>号功能调用</a:t>
            </a:r>
            <a:endParaRPr lang="en-US" altLang="zh-CN" sz="1400" dirty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accent2"/>
                </a:solidFill>
              </a:rPr>
              <a:t>显示</a:t>
            </a:r>
            <a:r>
              <a:rPr lang="en-US" altLang="zh-CN" sz="1400" dirty="0">
                <a:solidFill>
                  <a:schemeClr val="accent2"/>
                </a:solidFill>
              </a:rPr>
              <a:t>ASCIIZ</a:t>
            </a:r>
            <a:r>
              <a:rPr lang="zh-CN" altLang="en-US" sz="1400" dirty="0">
                <a:solidFill>
                  <a:schemeClr val="accent2"/>
                </a:solidFill>
              </a:rPr>
              <a:t>串</a:t>
            </a:r>
            <a:endParaRPr lang="en-US" altLang="zh-CN" sz="1400" dirty="0">
              <a:solidFill>
                <a:schemeClr val="accent2"/>
              </a:solidFill>
            </a:endParaRPr>
          </a:p>
          <a:p>
            <a:pPr>
              <a:buNone/>
            </a:pPr>
            <a:endParaRPr lang="en-US" altLang="zh-CN" sz="1400" dirty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accent1"/>
                </a:solidFill>
              </a:rPr>
              <a:t>掌握，灵活改编、应用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6372200" y="2924944"/>
            <a:ext cx="2304256" cy="1152128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25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8064822" cy="372603"/>
          </a:xfrm>
        </p:spPr>
        <p:txBody>
          <a:bodyPr/>
          <a:lstStyle/>
          <a:p>
            <a:r>
              <a:rPr lang="zh-CN" altLang="en-US" dirty="0"/>
              <a:t>参数传递：</a:t>
            </a:r>
            <a:r>
              <a:rPr lang="zh-CN" altLang="en-US" sz="1600" i="0" dirty="0">
                <a:solidFill>
                  <a:schemeClr val="accent2"/>
                </a:solidFill>
              </a:rPr>
              <a:t>通过寄存器传参数、外部变量分别实现</a:t>
            </a:r>
            <a:r>
              <a:rPr lang="en-US" altLang="zh-CN" sz="1600" i="0" dirty="0">
                <a:solidFill>
                  <a:schemeClr val="accent2"/>
                </a:solidFill>
              </a:rPr>
              <a:t>STRCPY</a:t>
            </a:r>
            <a:r>
              <a:rPr lang="zh-CN" altLang="en-US" sz="1600" i="0" dirty="0">
                <a:solidFill>
                  <a:schemeClr val="accent2"/>
                </a:solidFill>
              </a:rPr>
              <a:t>（</a:t>
            </a:r>
            <a:r>
              <a:rPr lang="en-US" altLang="zh-CN" sz="1600" i="0" dirty="0">
                <a:solidFill>
                  <a:schemeClr val="accent2"/>
                </a:solidFill>
              </a:rPr>
              <a:t>S2,S1</a:t>
            </a:r>
            <a:r>
              <a:rPr lang="zh-CN" altLang="en-US" sz="1600" i="0" dirty="0">
                <a:solidFill>
                  <a:schemeClr val="accent2"/>
                </a:solidFill>
              </a:rPr>
              <a:t>）</a:t>
            </a:r>
            <a:r>
              <a:rPr lang="en-US" altLang="zh-CN" sz="1600" i="0" dirty="0">
                <a:solidFill>
                  <a:schemeClr val="accent2"/>
                </a:solidFill>
              </a:rPr>
              <a:t>,</a:t>
            </a:r>
            <a:endParaRPr lang="zh-CN" altLang="en-US" sz="1600" i="0" dirty="0">
              <a:solidFill>
                <a:schemeClr val="accent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8"/>
            <a:ext cx="7318271" cy="54006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2051720" y="1412776"/>
            <a:ext cx="360040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6948264" y="1437330"/>
            <a:ext cx="1697901" cy="710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1"/>
                </a:solidFill>
              </a:rPr>
              <a:t>(1) </a:t>
            </a:r>
            <a:r>
              <a:rPr lang="zh-CN" altLang="en-US" sz="1200" dirty="0">
                <a:solidFill>
                  <a:schemeClr val="accent1"/>
                </a:solidFill>
              </a:rPr>
              <a:t>主程序已经设置</a:t>
            </a:r>
            <a:r>
              <a:rPr lang="en-US" altLang="zh-CN" sz="1200" dirty="0">
                <a:solidFill>
                  <a:schemeClr val="accent1"/>
                </a:solidFill>
              </a:rPr>
              <a:t>ES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1"/>
                </a:solidFill>
              </a:rPr>
              <a:t>(2) </a:t>
            </a:r>
            <a:r>
              <a:rPr lang="zh-CN" altLang="en-US" sz="1200" dirty="0">
                <a:solidFill>
                  <a:schemeClr val="accent1"/>
                </a:solidFill>
              </a:rPr>
              <a:t>不用</a:t>
            </a:r>
            <a:r>
              <a:rPr lang="en-US" altLang="zh-CN" sz="1200" dirty="0">
                <a:solidFill>
                  <a:schemeClr val="accent1"/>
                </a:solidFill>
              </a:rPr>
              <a:t>MOVSB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1"/>
                </a:solidFill>
              </a:rPr>
              <a:t>(3) </a:t>
            </a:r>
            <a:r>
              <a:rPr lang="zh-CN" altLang="en-US" sz="1200" dirty="0">
                <a:solidFill>
                  <a:schemeClr val="accent1"/>
                </a:solidFill>
              </a:rPr>
              <a:t>不用 </a:t>
            </a:r>
            <a:r>
              <a:rPr lang="en-US" altLang="zh-CN" sz="1200" dirty="0">
                <a:solidFill>
                  <a:schemeClr val="accent1"/>
                </a:solidFill>
              </a:rPr>
              <a:t>REP MOVSB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9952" y="4149080"/>
            <a:ext cx="1697901" cy="710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1"/>
                </a:solidFill>
              </a:rPr>
              <a:t>(1) </a:t>
            </a:r>
            <a:r>
              <a:rPr lang="zh-CN" altLang="en-US" sz="1200" dirty="0">
                <a:solidFill>
                  <a:schemeClr val="accent1"/>
                </a:solidFill>
              </a:rPr>
              <a:t>主程序已经设置</a:t>
            </a:r>
            <a:r>
              <a:rPr lang="en-US" altLang="zh-CN" sz="1200" dirty="0">
                <a:solidFill>
                  <a:schemeClr val="accent1"/>
                </a:solidFill>
              </a:rPr>
              <a:t>ES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1"/>
                </a:solidFill>
              </a:rPr>
              <a:t>(2) </a:t>
            </a:r>
            <a:r>
              <a:rPr lang="zh-CN" altLang="en-US" sz="1200" dirty="0">
                <a:solidFill>
                  <a:schemeClr val="accent1"/>
                </a:solidFill>
              </a:rPr>
              <a:t>不用</a:t>
            </a:r>
            <a:r>
              <a:rPr lang="en-US" altLang="zh-CN" sz="1200" dirty="0">
                <a:solidFill>
                  <a:schemeClr val="accent1"/>
                </a:solidFill>
              </a:rPr>
              <a:t>MOVSB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1"/>
                </a:solidFill>
              </a:rPr>
              <a:t>(3) </a:t>
            </a:r>
            <a:r>
              <a:rPr lang="zh-CN" altLang="en-US" sz="1200" dirty="0">
                <a:solidFill>
                  <a:schemeClr val="accent1"/>
                </a:solidFill>
              </a:rPr>
              <a:t>不用 </a:t>
            </a:r>
            <a:r>
              <a:rPr lang="en-US" altLang="zh-CN" sz="1200" dirty="0">
                <a:solidFill>
                  <a:schemeClr val="accent1"/>
                </a:solidFill>
              </a:rPr>
              <a:t>REP MOVSB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755650" y="6237312"/>
            <a:ext cx="172811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4147497" y="6112662"/>
            <a:ext cx="2800767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本程序用到了两个代码段（可以不用）</a:t>
            </a:r>
          </a:p>
        </p:txBody>
      </p:sp>
    </p:spTree>
    <p:extLst>
      <p:ext uri="{BB962C8B-B14F-4D97-AF65-F5344CB8AC3E}">
        <p14:creationId xmlns:p14="http://schemas.microsoft.com/office/powerpoint/2010/main" val="201503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8064822" cy="372603"/>
          </a:xfrm>
        </p:spPr>
        <p:txBody>
          <a:bodyPr/>
          <a:lstStyle/>
          <a:p>
            <a:r>
              <a:rPr lang="zh-CN" altLang="en-US" dirty="0"/>
              <a:t>参数传递：</a:t>
            </a:r>
            <a:r>
              <a:rPr lang="zh-CN" altLang="en-US" sz="1600" i="0" dirty="0">
                <a:solidFill>
                  <a:schemeClr val="accent2"/>
                </a:solidFill>
              </a:rPr>
              <a:t>通过堆栈传参数实现</a:t>
            </a:r>
            <a:r>
              <a:rPr lang="en-US" altLang="zh-CN" sz="1600" i="0" dirty="0">
                <a:solidFill>
                  <a:schemeClr val="accent2"/>
                </a:solidFill>
              </a:rPr>
              <a:t>STRCPY</a:t>
            </a:r>
            <a:r>
              <a:rPr lang="zh-CN" altLang="en-US" sz="1600" i="0" dirty="0">
                <a:solidFill>
                  <a:schemeClr val="accent2"/>
                </a:solidFill>
              </a:rPr>
              <a:t>（</a:t>
            </a:r>
            <a:r>
              <a:rPr lang="en-US" altLang="zh-CN" sz="1600" i="0" dirty="0">
                <a:solidFill>
                  <a:schemeClr val="accent2"/>
                </a:solidFill>
              </a:rPr>
              <a:t>S2,S1</a:t>
            </a:r>
            <a:r>
              <a:rPr lang="zh-CN" altLang="en-US" sz="1600" i="0" dirty="0">
                <a:solidFill>
                  <a:schemeClr val="accent2"/>
                </a:solidFill>
              </a:rPr>
              <a:t>）</a:t>
            </a:r>
            <a:r>
              <a:rPr lang="en-US" altLang="zh-CN" sz="1600" i="0" dirty="0">
                <a:solidFill>
                  <a:schemeClr val="accent1"/>
                </a:solidFill>
              </a:rPr>
              <a:t>——</a:t>
            </a:r>
            <a:r>
              <a:rPr lang="zh-CN" altLang="en-US" sz="1600" i="0" dirty="0">
                <a:solidFill>
                  <a:schemeClr val="accent1"/>
                </a:solidFill>
              </a:rPr>
              <a:t>注意套路及堆栈图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794544"/>
            <a:ext cx="7897613" cy="20583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83968" y="1119194"/>
            <a:ext cx="2800767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本程序用到了两个代码段（可以不用）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2908876"/>
            <a:ext cx="6867781" cy="36030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77122" y="1412776"/>
            <a:ext cx="799771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1"/>
                </a:solidFill>
              </a:rPr>
              <a:t>FAR</a:t>
            </a:r>
            <a:r>
              <a:rPr lang="zh-CN" altLang="en-US" sz="1200" dirty="0">
                <a:solidFill>
                  <a:schemeClr val="accent1"/>
                </a:solidFill>
              </a:rPr>
              <a:t>属性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84777" y="5517232"/>
            <a:ext cx="1510350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1"/>
                </a:solidFill>
              </a:rPr>
              <a:t>RET</a:t>
            </a:r>
            <a:r>
              <a:rPr lang="zh-CN" altLang="en-US" sz="1200" dirty="0">
                <a:solidFill>
                  <a:schemeClr val="accent1"/>
                </a:solidFill>
              </a:rPr>
              <a:t>会编译成</a:t>
            </a:r>
            <a:r>
              <a:rPr lang="en-US" altLang="zh-CN" sz="1200" dirty="0">
                <a:solidFill>
                  <a:schemeClr val="accent1"/>
                </a:solidFill>
              </a:rPr>
              <a:t>RETF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2195736" y="1368493"/>
            <a:ext cx="194421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6588224" y="1364304"/>
            <a:ext cx="2106089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此时堆栈中已有</a:t>
            </a:r>
            <a:r>
              <a:rPr lang="en-US" altLang="zh-CN" sz="1200" dirty="0">
                <a:solidFill>
                  <a:schemeClr val="accent1"/>
                </a:solidFill>
              </a:rPr>
              <a:t>IP,CS,S1,S2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84304" y="2852936"/>
            <a:ext cx="162095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为何不用</a:t>
            </a:r>
            <a:r>
              <a:rPr lang="en-US" altLang="zh-CN" sz="1200" dirty="0">
                <a:solidFill>
                  <a:schemeClr val="accent1"/>
                </a:solidFill>
              </a:rPr>
              <a:t>SP</a:t>
            </a:r>
            <a:r>
              <a:rPr lang="zh-CN" altLang="en-US" sz="1200" dirty="0">
                <a:solidFill>
                  <a:schemeClr val="accent1"/>
                </a:solidFill>
              </a:rPr>
              <a:t>取参数？</a:t>
            </a:r>
            <a:endParaRPr lang="en-US" altLang="zh-CN" sz="12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因为</a:t>
            </a:r>
            <a:r>
              <a:rPr lang="en-US" altLang="zh-CN" sz="1200" dirty="0">
                <a:solidFill>
                  <a:schemeClr val="accent1"/>
                </a:solidFill>
              </a:rPr>
              <a:t>SP</a:t>
            </a:r>
            <a:r>
              <a:rPr lang="zh-CN" altLang="en-US" sz="1200" dirty="0">
                <a:solidFill>
                  <a:schemeClr val="accent1"/>
                </a:solidFill>
              </a:rPr>
              <a:t>一直在浮动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2123728" y="1619873"/>
            <a:ext cx="1728192" cy="50143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171898" y="2831835"/>
            <a:ext cx="1968053" cy="59505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 bwMode="auto">
          <a:xfrm>
            <a:off x="2171898" y="5766531"/>
            <a:ext cx="1212879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4488357" y="3715386"/>
            <a:ext cx="365516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如果该子程序是</a:t>
            </a:r>
            <a:r>
              <a:rPr lang="en-US" altLang="zh-CN" sz="1200" dirty="0">
                <a:solidFill>
                  <a:schemeClr val="accent2"/>
                </a:solidFill>
              </a:rPr>
              <a:t>NEAR</a:t>
            </a:r>
          </a:p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则改为</a:t>
            </a:r>
            <a:r>
              <a:rPr lang="en-US" altLang="zh-CN" sz="1200" dirty="0">
                <a:solidFill>
                  <a:schemeClr val="accent2"/>
                </a:solidFill>
              </a:rPr>
              <a:t>[BP+4], [BP+6], </a:t>
            </a:r>
            <a:r>
              <a:rPr lang="zh-CN" altLang="en-US" sz="1200" dirty="0">
                <a:solidFill>
                  <a:schemeClr val="accent2"/>
                </a:solidFill>
              </a:rPr>
              <a:t>因为</a:t>
            </a:r>
            <a:r>
              <a:rPr lang="en-US" altLang="zh-CN" sz="1200" dirty="0">
                <a:solidFill>
                  <a:schemeClr val="accent2"/>
                </a:solidFill>
              </a:rPr>
              <a:t>CALL</a:t>
            </a:r>
            <a:r>
              <a:rPr lang="zh-CN" altLang="en-US" sz="1200" dirty="0">
                <a:solidFill>
                  <a:schemeClr val="accent2"/>
                </a:solidFill>
              </a:rPr>
              <a:t>执行时未压入</a:t>
            </a:r>
            <a:r>
              <a:rPr lang="en-US" altLang="zh-CN" sz="1200" dirty="0">
                <a:solidFill>
                  <a:schemeClr val="accent2"/>
                </a:solidFill>
              </a:rPr>
              <a:t>CS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 bwMode="auto">
          <a:xfrm flipH="1" flipV="1">
            <a:off x="4139951" y="3422696"/>
            <a:ext cx="348406" cy="366344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文本框 20"/>
          <p:cNvSpPr txBox="1"/>
          <p:nvPr/>
        </p:nvSpPr>
        <p:spPr>
          <a:xfrm>
            <a:off x="1066808" y="1813979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1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3155924" y="5733256"/>
            <a:ext cx="216933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文本框 25"/>
          <p:cNvSpPr txBox="1"/>
          <p:nvPr/>
        </p:nvSpPr>
        <p:spPr>
          <a:xfrm>
            <a:off x="7384783" y="5527275"/>
            <a:ext cx="176522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1"/>
                </a:solidFill>
              </a:rPr>
              <a:t>RETF 2n,n</a:t>
            </a:r>
            <a:r>
              <a:rPr lang="zh-CN" altLang="en-US" sz="1200" dirty="0">
                <a:solidFill>
                  <a:schemeClr val="accent1"/>
                </a:solidFill>
              </a:rPr>
              <a:t>是参数个数</a:t>
            </a:r>
            <a:endParaRPr lang="en-US" altLang="zh-CN" sz="12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或者</a:t>
            </a:r>
            <a:r>
              <a:rPr lang="en-US" altLang="zh-CN" sz="1200" dirty="0">
                <a:solidFill>
                  <a:schemeClr val="accent1"/>
                </a:solidFill>
              </a:rPr>
              <a:t>RET 2n</a:t>
            </a:r>
            <a:r>
              <a:rPr lang="zh-CN" altLang="en-US" sz="1200" dirty="0">
                <a:solidFill>
                  <a:schemeClr val="accent1"/>
                </a:solidFill>
              </a:rPr>
              <a:t>（</a:t>
            </a:r>
            <a:r>
              <a:rPr lang="en-US" altLang="zh-CN" sz="1200" dirty="0">
                <a:solidFill>
                  <a:schemeClr val="accent1"/>
                </a:solidFill>
              </a:rPr>
              <a:t>NEAR</a:t>
            </a:r>
            <a:r>
              <a:rPr lang="zh-CN" altLang="en-US" sz="1200" dirty="0">
                <a:solidFill>
                  <a:schemeClr val="accent1"/>
                </a:solidFill>
              </a:rPr>
              <a:t>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07332" y="1026439"/>
            <a:ext cx="1133644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4: </a:t>
            </a:r>
            <a:r>
              <a:rPr lang="zh-CN" altLang="en-US" sz="1200" dirty="0">
                <a:solidFill>
                  <a:schemeClr val="accent1"/>
                </a:solidFill>
              </a:rPr>
              <a:t>堆栈图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66808" y="2908876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2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70842" y="5281959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3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7832" y="3319742"/>
            <a:ext cx="910827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BP</a:t>
            </a:r>
            <a:r>
              <a:rPr lang="zh-CN" altLang="en-US" sz="1200" dirty="0">
                <a:solidFill>
                  <a:schemeClr val="accent2"/>
                </a:solidFill>
              </a:rPr>
              <a:t>默认</a:t>
            </a:r>
            <a:r>
              <a:rPr lang="en-US" altLang="zh-CN" sz="1200" dirty="0">
                <a:solidFill>
                  <a:schemeClr val="accent2"/>
                </a:solidFill>
              </a:rPr>
              <a:t>SS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 bwMode="auto">
          <a:xfrm>
            <a:off x="2195736" y="5527275"/>
            <a:ext cx="1212879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1155909" y="5587198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4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4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7920806" cy="372603"/>
          </a:xfrm>
        </p:spPr>
        <p:txBody>
          <a:bodyPr/>
          <a:lstStyle/>
          <a:p>
            <a:r>
              <a:rPr lang="zh-CN" altLang="en-US" dirty="0"/>
              <a:t>参数传递：</a:t>
            </a:r>
            <a:r>
              <a:rPr lang="zh-CN" altLang="en-US" sz="1600" i="0" dirty="0">
                <a:solidFill>
                  <a:schemeClr val="accent2"/>
                </a:solidFill>
              </a:rPr>
              <a:t>通过堆栈传递参数时的堆栈变化</a:t>
            </a:r>
            <a:r>
              <a:rPr lang="zh-CN" altLang="en-US" sz="2000" i="0" dirty="0">
                <a:solidFill>
                  <a:schemeClr val="accent1"/>
                </a:solidFill>
              </a:rPr>
              <a:t>（</a:t>
            </a:r>
            <a:r>
              <a:rPr lang="en-US" altLang="zh-CN" sz="2000" i="0" dirty="0">
                <a:solidFill>
                  <a:schemeClr val="accent1"/>
                </a:solidFill>
              </a:rPr>
              <a:t>X86</a:t>
            </a:r>
            <a:r>
              <a:rPr lang="zh-CN" altLang="en-US" sz="2000" i="0" dirty="0">
                <a:solidFill>
                  <a:schemeClr val="accent1"/>
                </a:solidFill>
              </a:rPr>
              <a:t>汇编编程的最难点</a:t>
            </a:r>
            <a:r>
              <a:rPr lang="en-US" altLang="zh-CN" sz="2000" i="0" dirty="0">
                <a:solidFill>
                  <a:schemeClr val="accent1"/>
                </a:solidFill>
              </a:rPr>
              <a:t>!!!</a:t>
            </a:r>
            <a:r>
              <a:rPr lang="zh-CN" altLang="en-US" sz="2000" i="0" dirty="0">
                <a:solidFill>
                  <a:schemeClr val="accent1"/>
                </a:solidFill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7" y="861242"/>
            <a:ext cx="6804248" cy="50951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1918" y="2342388"/>
            <a:ext cx="397866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IP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CS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S1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S2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712819" y="2321104"/>
            <a:ext cx="576064" cy="963080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44208" y="1991718"/>
            <a:ext cx="2125903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堆栈图 </a:t>
            </a:r>
            <a:r>
              <a:rPr lang="en-US" altLang="zh-CN" sz="1200" dirty="0">
                <a:solidFill>
                  <a:schemeClr val="accent1"/>
                </a:solidFill>
              </a:rPr>
              <a:t>(</a:t>
            </a:r>
            <a:r>
              <a:rPr lang="zh-CN" altLang="en-US" sz="1200" dirty="0">
                <a:solidFill>
                  <a:schemeClr val="accent1"/>
                </a:solidFill>
              </a:rPr>
              <a:t>主程序执行</a:t>
            </a:r>
            <a:r>
              <a:rPr lang="en-US" altLang="zh-CN" sz="1200" dirty="0">
                <a:solidFill>
                  <a:schemeClr val="accent1"/>
                </a:solidFill>
              </a:rPr>
              <a:t>CALL</a:t>
            </a:r>
            <a:r>
              <a:rPr lang="zh-CN" altLang="en-US" sz="1200" dirty="0">
                <a:solidFill>
                  <a:schemeClr val="accent1"/>
                </a:solidFill>
              </a:rPr>
              <a:t>后</a:t>
            </a:r>
            <a:r>
              <a:rPr lang="en-US" altLang="zh-CN" sz="1200" dirty="0">
                <a:solidFill>
                  <a:schemeClr val="accent1"/>
                </a:solidFill>
              </a:rPr>
              <a:t>)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40729" y="3284184"/>
            <a:ext cx="590226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SP=N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43608" y="1991718"/>
            <a:ext cx="2016224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7308850" y="2331828"/>
            <a:ext cx="726481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SP=N-8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cxnSp>
        <p:nvCxnSpPr>
          <p:cNvPr id="20" name="直接箭头连接符 19"/>
          <p:cNvCxnSpPr>
            <a:stCxn id="10" idx="1"/>
          </p:cNvCxnSpPr>
          <p:nvPr/>
        </p:nvCxnSpPr>
        <p:spPr bwMode="auto">
          <a:xfrm flipH="1" flipV="1">
            <a:off x="7071142" y="3408832"/>
            <a:ext cx="269587" cy="2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文本框 20"/>
          <p:cNvSpPr txBox="1"/>
          <p:nvPr/>
        </p:nvSpPr>
        <p:spPr>
          <a:xfrm>
            <a:off x="6794207" y="3981100"/>
            <a:ext cx="397866" cy="1172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1"/>
                </a:solidFill>
              </a:rPr>
              <a:t>BP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IP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CS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S1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S2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704007" y="3981100"/>
            <a:ext cx="584875" cy="1172629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93129" y="5147283"/>
            <a:ext cx="590226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SP=N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cxnSp>
        <p:nvCxnSpPr>
          <p:cNvPr id="24" name="直接箭头连接符 23"/>
          <p:cNvCxnSpPr>
            <a:stCxn id="23" idx="1"/>
          </p:cNvCxnSpPr>
          <p:nvPr/>
        </p:nvCxnSpPr>
        <p:spPr bwMode="auto">
          <a:xfrm flipH="1" flipV="1">
            <a:off x="7223542" y="5271931"/>
            <a:ext cx="269587" cy="2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文本框 24"/>
          <p:cNvSpPr txBox="1"/>
          <p:nvPr/>
        </p:nvSpPr>
        <p:spPr>
          <a:xfrm>
            <a:off x="7425001" y="3942173"/>
            <a:ext cx="811441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SP=N-10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 bwMode="auto">
          <a:xfrm>
            <a:off x="5148064" y="4587441"/>
            <a:ext cx="1648050" cy="209711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接箭头连接符 29"/>
          <p:cNvCxnSpPr/>
          <p:nvPr/>
        </p:nvCxnSpPr>
        <p:spPr bwMode="auto">
          <a:xfrm>
            <a:off x="5150713" y="4797152"/>
            <a:ext cx="1648050" cy="209711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文本框 30"/>
          <p:cNvSpPr txBox="1"/>
          <p:nvPr/>
        </p:nvSpPr>
        <p:spPr>
          <a:xfrm>
            <a:off x="6430177" y="3588018"/>
            <a:ext cx="2536272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堆栈图 </a:t>
            </a:r>
            <a:r>
              <a:rPr lang="en-US" altLang="zh-CN" sz="1200" dirty="0">
                <a:solidFill>
                  <a:schemeClr val="accent1"/>
                </a:solidFill>
              </a:rPr>
              <a:t>(</a:t>
            </a:r>
            <a:r>
              <a:rPr lang="zh-CN" altLang="en-US" sz="1200" dirty="0">
                <a:solidFill>
                  <a:schemeClr val="accent1"/>
                </a:solidFill>
              </a:rPr>
              <a:t>子程序执行</a:t>
            </a:r>
            <a:r>
              <a:rPr lang="en-US" altLang="zh-CN" sz="1200" dirty="0">
                <a:solidFill>
                  <a:schemeClr val="accent1"/>
                </a:solidFill>
              </a:rPr>
              <a:t> PUSH BP</a:t>
            </a:r>
            <a:r>
              <a:rPr lang="zh-CN" altLang="en-US" sz="1200" dirty="0">
                <a:solidFill>
                  <a:schemeClr val="accent1"/>
                </a:solidFill>
              </a:rPr>
              <a:t>后</a:t>
            </a:r>
            <a:r>
              <a:rPr lang="en-US" altLang="zh-CN" sz="1200" dirty="0">
                <a:solidFill>
                  <a:schemeClr val="accent1"/>
                </a:solidFill>
              </a:rPr>
              <a:t>)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788024" y="5725995"/>
            <a:ext cx="432048" cy="230428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 bwMode="auto">
          <a:xfrm flipV="1">
            <a:off x="5200281" y="5017222"/>
            <a:ext cx="1595833" cy="736919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接连接符 37"/>
          <p:cNvCxnSpPr/>
          <p:nvPr/>
        </p:nvCxnSpPr>
        <p:spPr bwMode="auto">
          <a:xfrm>
            <a:off x="1043608" y="4686338"/>
            <a:ext cx="1440160" cy="5958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连接符 39"/>
          <p:cNvCxnSpPr/>
          <p:nvPr/>
        </p:nvCxnSpPr>
        <p:spPr bwMode="auto">
          <a:xfrm>
            <a:off x="1050066" y="4896049"/>
            <a:ext cx="1440160" cy="5958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文本框 25"/>
          <p:cNvSpPr txBox="1"/>
          <p:nvPr/>
        </p:nvSpPr>
        <p:spPr>
          <a:xfrm>
            <a:off x="2074159" y="5956423"/>
            <a:ext cx="2098651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因为</a:t>
            </a:r>
            <a:r>
              <a:rPr lang="en-US" altLang="zh-CN" sz="1200" dirty="0">
                <a:solidFill>
                  <a:schemeClr val="accent2"/>
                </a:solidFill>
              </a:rPr>
              <a:t>STRCPY3</a:t>
            </a:r>
            <a:r>
              <a:rPr lang="zh-CN" altLang="en-US" sz="1200" dirty="0">
                <a:solidFill>
                  <a:schemeClr val="accent2"/>
                </a:solidFill>
              </a:rPr>
              <a:t>是</a:t>
            </a:r>
            <a:r>
              <a:rPr lang="en-US" altLang="zh-CN" sz="1200" dirty="0">
                <a:solidFill>
                  <a:schemeClr val="accent2"/>
                </a:solidFill>
              </a:rPr>
              <a:t>Far </a:t>
            </a:r>
            <a:r>
              <a:rPr lang="zh-CN" altLang="en-US" sz="1200" dirty="0">
                <a:solidFill>
                  <a:schemeClr val="accent2"/>
                </a:solidFill>
              </a:rPr>
              <a:t>子程序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H="1" flipV="1">
            <a:off x="2330689" y="4896049"/>
            <a:ext cx="369103" cy="106037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39068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70858"/>
            <a:ext cx="6743644" cy="372603"/>
          </a:xfrm>
        </p:spPr>
        <p:txBody>
          <a:bodyPr/>
          <a:lstStyle/>
          <a:p>
            <a:r>
              <a:rPr lang="zh-CN" altLang="en-US" dirty="0"/>
              <a:t>递归子程序：</a:t>
            </a:r>
            <a:r>
              <a:rPr lang="zh-CN" altLang="en-US" sz="1800" i="0" dirty="0">
                <a:solidFill>
                  <a:schemeClr val="accent2"/>
                </a:solidFill>
              </a:rPr>
              <a:t>通过堆栈传参数</a:t>
            </a:r>
            <a:r>
              <a:rPr lang="en-US" altLang="zh-CN" sz="1800" i="0" dirty="0">
                <a:solidFill>
                  <a:schemeClr val="accent2"/>
                </a:solidFill>
              </a:rPr>
              <a:t>——</a:t>
            </a:r>
            <a:r>
              <a:rPr lang="zh-CN" altLang="en-US" sz="1800" i="0" dirty="0">
                <a:solidFill>
                  <a:schemeClr val="accent2"/>
                </a:solidFill>
              </a:rPr>
              <a:t>主程序与子程序的一致性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5650" y="1052736"/>
            <a:ext cx="7986482" cy="105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zh-CN" altLang="en-US" sz="1400" dirty="0"/>
              <a:t>若一个子程序里有调用了一个子程序，这个子程序叫嵌套；若这个被调用的子程序是调用者本身</a:t>
            </a:r>
            <a:br>
              <a:rPr lang="en-US" altLang="zh-CN" sz="1400" dirty="0"/>
            </a:br>
            <a:r>
              <a:rPr lang="zh-CN" altLang="en-US" sz="1400" dirty="0"/>
              <a:t>（调用者和被调用者是同一个子程序），则称为递归。</a:t>
            </a:r>
            <a:endParaRPr lang="en-US" altLang="zh-CN" sz="1400" dirty="0"/>
          </a:p>
          <a:p>
            <a:pPr>
              <a:lnSpc>
                <a:spcPts val="1700"/>
              </a:lnSpc>
            </a:pPr>
            <a:r>
              <a:rPr lang="zh-CN" altLang="en-US" sz="1400" dirty="0"/>
              <a:t>递归调用对堆栈空间很敏感</a:t>
            </a:r>
            <a:r>
              <a:rPr lang="en-US" altLang="zh-CN" sz="1400" dirty="0"/>
              <a:t>——</a:t>
            </a:r>
            <a:r>
              <a:rPr lang="zh-CN" altLang="en-US" sz="1400" dirty="0"/>
              <a:t>在调用时，一直往堆栈里压栈</a:t>
            </a:r>
            <a:r>
              <a:rPr lang="en-US" altLang="zh-CN" sz="1400" dirty="0"/>
              <a:t>(</a:t>
            </a:r>
            <a:r>
              <a:rPr lang="zh-CN" altLang="en-US" sz="1400" dirty="0">
                <a:solidFill>
                  <a:srgbClr val="FF0000"/>
                </a:solidFill>
              </a:rPr>
              <a:t>即使没参数</a:t>
            </a:r>
            <a:r>
              <a:rPr lang="en-US" altLang="zh-CN" sz="1400" dirty="0"/>
              <a:t>)</a:t>
            </a:r>
            <a:r>
              <a:rPr lang="zh-CN" altLang="en-US" sz="1400" dirty="0"/>
              <a:t>，直到一层层返回时，</a:t>
            </a:r>
            <a:br>
              <a:rPr lang="en-US" altLang="zh-CN" sz="1400" dirty="0"/>
            </a:br>
            <a:r>
              <a:rPr lang="en-US" altLang="zh-CN" sz="1400" dirty="0"/>
              <a:t>   </a:t>
            </a:r>
            <a:r>
              <a:rPr lang="zh-CN" altLang="en-US" sz="1400" dirty="0"/>
              <a:t>堆栈才恢复。</a:t>
            </a:r>
            <a:r>
              <a:rPr lang="en-US" altLang="zh-CN" sz="1400" dirty="0"/>
              <a:t> </a:t>
            </a:r>
            <a:r>
              <a:rPr lang="zh-CN" altLang="en-US" sz="1400" dirty="0">
                <a:solidFill>
                  <a:srgbClr val="FF0000"/>
                </a:solidFill>
              </a:rPr>
              <a:t>（堆栈</a:t>
            </a:r>
            <a:r>
              <a:rPr lang="en-US" altLang="zh-CN" sz="1400" dirty="0">
                <a:solidFill>
                  <a:srgbClr val="FF0000"/>
                </a:solidFill>
              </a:rPr>
              <a:t>-</a:t>
            </a:r>
            <a:r>
              <a:rPr lang="zh-CN" altLang="en-US" sz="1400" dirty="0">
                <a:solidFill>
                  <a:srgbClr val="FF0000"/>
                </a:solidFill>
              </a:rPr>
              <a:t>递归：天生的一对！）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2736304" cy="98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201429"/>
            <a:ext cx="2375582" cy="187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5" y="2144502"/>
            <a:ext cx="4536505" cy="12589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3999025"/>
            <a:ext cx="4656100" cy="1259325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 bwMode="auto">
          <a:xfrm>
            <a:off x="4216139" y="3861048"/>
            <a:ext cx="0" cy="216024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44" y="3861048"/>
            <a:ext cx="3795495" cy="216024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013450" y="5493706"/>
            <a:ext cx="159530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1"/>
                </a:solidFill>
              </a:rPr>
              <a:t>通过堆栈传参数，要与</a:t>
            </a:r>
            <a:br>
              <a:rPr lang="en-US" altLang="zh-CN" sz="1000" dirty="0">
                <a:solidFill>
                  <a:schemeClr val="accent1"/>
                </a:solidFill>
              </a:rPr>
            </a:br>
            <a:r>
              <a:rPr lang="zh-CN" altLang="en-US" sz="1000" dirty="0">
                <a:solidFill>
                  <a:schemeClr val="accent1"/>
                </a:solidFill>
              </a:rPr>
              <a:t>子程序递归时的调用一致</a:t>
            </a:r>
          </a:p>
        </p:txBody>
      </p:sp>
      <p:cxnSp>
        <p:nvCxnSpPr>
          <p:cNvPr id="23" name="直接箭头连接符 22"/>
          <p:cNvCxnSpPr>
            <a:stCxn id="21" idx="0"/>
          </p:cNvCxnSpPr>
          <p:nvPr/>
        </p:nvCxnSpPr>
        <p:spPr bwMode="auto">
          <a:xfrm flipH="1" flipV="1">
            <a:off x="6792500" y="4437112"/>
            <a:ext cx="18605" cy="105659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矩形 23"/>
          <p:cNvSpPr/>
          <p:nvPr/>
        </p:nvSpPr>
        <p:spPr bwMode="auto">
          <a:xfrm>
            <a:off x="755576" y="2439967"/>
            <a:ext cx="2880320" cy="9487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3992402" y="2362971"/>
            <a:ext cx="4612046" cy="10817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148064" y="4149080"/>
            <a:ext cx="1663041" cy="288032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53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6048598" cy="359321"/>
          </a:xfrm>
        </p:spPr>
        <p:txBody>
          <a:bodyPr/>
          <a:lstStyle/>
          <a:p>
            <a:r>
              <a:rPr lang="zh-CN" altLang="en-US" dirty="0"/>
              <a:t>递归子程序：</a:t>
            </a:r>
            <a:r>
              <a:rPr lang="zh-CN" altLang="en-US" sz="1800" i="0" dirty="0">
                <a:solidFill>
                  <a:schemeClr val="accent2"/>
                </a:solidFill>
              </a:rPr>
              <a:t>通过堆栈传参数</a:t>
            </a:r>
            <a:r>
              <a:rPr lang="en-US" altLang="zh-CN" sz="1800" i="0" dirty="0">
                <a:solidFill>
                  <a:schemeClr val="accent2"/>
                </a:solidFill>
              </a:rPr>
              <a:t>—</a:t>
            </a:r>
            <a:r>
              <a:rPr lang="zh-CN" altLang="en-US" sz="1800" i="0" dirty="0">
                <a:solidFill>
                  <a:schemeClr val="accent2"/>
                </a:solidFill>
              </a:rPr>
              <a:t>子程序内的递归调用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08720"/>
            <a:ext cx="7167309" cy="4187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5096305"/>
            <a:ext cx="8261838" cy="106899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 bwMode="auto">
          <a:xfrm>
            <a:off x="2123728" y="1628800"/>
            <a:ext cx="144016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2123728" y="1412776"/>
            <a:ext cx="144016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1979712" y="5373216"/>
            <a:ext cx="144016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1979712" y="5589240"/>
            <a:ext cx="144016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2123728" y="2348880"/>
            <a:ext cx="1944216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5825158" y="3645024"/>
            <a:ext cx="185178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1"/>
                </a:solidFill>
              </a:rPr>
              <a:t>通过堆栈传参数，要与主程序</a:t>
            </a:r>
            <a:br>
              <a:rPr lang="en-US" altLang="zh-CN" sz="1000" dirty="0">
                <a:solidFill>
                  <a:schemeClr val="accent1"/>
                </a:solidFill>
              </a:rPr>
            </a:br>
            <a:r>
              <a:rPr lang="zh-CN" altLang="en-US" sz="1000" dirty="0">
                <a:solidFill>
                  <a:schemeClr val="accent1"/>
                </a:solidFill>
              </a:rPr>
              <a:t>对递归子程序的调用一致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2051720" y="3717032"/>
            <a:ext cx="2232248" cy="432048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22" name="直接箭头连接符 21"/>
          <p:cNvCxnSpPr>
            <a:stCxn id="17" idx="1"/>
            <a:endCxn id="18" idx="3"/>
          </p:cNvCxnSpPr>
          <p:nvPr/>
        </p:nvCxnSpPr>
        <p:spPr bwMode="auto">
          <a:xfrm flipH="1">
            <a:off x="4283968" y="3821996"/>
            <a:ext cx="1541190" cy="11106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1187624" y="5110111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3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79419" y="1288126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1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79419" y="2102292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2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98183" y="5411873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4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42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6552654" cy="372603"/>
          </a:xfrm>
        </p:spPr>
        <p:txBody>
          <a:bodyPr/>
          <a:lstStyle/>
          <a:p>
            <a:r>
              <a:rPr lang="zh-CN" altLang="en-US" dirty="0"/>
              <a:t>递归子程序：</a:t>
            </a:r>
            <a:r>
              <a:rPr lang="zh-CN" altLang="en-US" sz="1800" i="0" dirty="0">
                <a:solidFill>
                  <a:schemeClr val="accent2"/>
                </a:solidFill>
              </a:rPr>
              <a:t>通过堆栈传参数</a:t>
            </a:r>
            <a:r>
              <a:rPr lang="en-US" altLang="zh-CN" sz="1800" i="0" dirty="0">
                <a:solidFill>
                  <a:schemeClr val="accent2"/>
                </a:solidFill>
              </a:rPr>
              <a:t>——</a:t>
            </a:r>
            <a:r>
              <a:rPr lang="zh-CN" altLang="en-US" sz="1800" i="0" dirty="0">
                <a:solidFill>
                  <a:schemeClr val="accent2"/>
                </a:solidFill>
              </a:rPr>
              <a:t>显示子程序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08720"/>
            <a:ext cx="4824536" cy="56655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56176" y="3861048"/>
            <a:ext cx="159530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1"/>
                </a:solidFill>
              </a:rPr>
              <a:t>通过堆栈传参数，要与</a:t>
            </a:r>
            <a:br>
              <a:rPr lang="en-US" altLang="zh-CN" sz="1000" dirty="0">
                <a:solidFill>
                  <a:schemeClr val="accent1"/>
                </a:solidFill>
              </a:rPr>
            </a:br>
            <a:r>
              <a:rPr lang="zh-CN" altLang="en-US" sz="1000" dirty="0">
                <a:solidFill>
                  <a:schemeClr val="accent1"/>
                </a:solidFill>
              </a:rPr>
              <a:t>子程序递归时的调用一致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13450" y="5493706"/>
            <a:ext cx="159530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1"/>
                </a:solidFill>
              </a:rPr>
              <a:t>通过堆栈传参数，要与</a:t>
            </a:r>
            <a:br>
              <a:rPr lang="en-US" altLang="zh-CN" sz="1000" dirty="0">
                <a:solidFill>
                  <a:schemeClr val="accent1"/>
                </a:solidFill>
              </a:rPr>
            </a:br>
            <a:r>
              <a:rPr lang="zh-CN" altLang="en-US" sz="1000" dirty="0">
                <a:solidFill>
                  <a:schemeClr val="accent1"/>
                </a:solidFill>
              </a:rPr>
              <a:t>子程序递归时的调用一致</a:t>
            </a:r>
          </a:p>
        </p:txBody>
      </p:sp>
    </p:spTree>
    <p:extLst>
      <p:ext uri="{BB962C8B-B14F-4D97-AF65-F5344CB8AC3E}">
        <p14:creationId xmlns:p14="http://schemas.microsoft.com/office/powerpoint/2010/main" val="134001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6552654" cy="372603"/>
          </a:xfrm>
        </p:spPr>
        <p:txBody>
          <a:bodyPr/>
          <a:lstStyle/>
          <a:p>
            <a:r>
              <a:rPr lang="zh-CN" altLang="en-US" dirty="0"/>
              <a:t>递归子程序：</a:t>
            </a:r>
            <a:r>
              <a:rPr lang="zh-CN" altLang="en-US" sz="1800" i="0" dirty="0">
                <a:solidFill>
                  <a:schemeClr val="accent2"/>
                </a:solidFill>
              </a:rPr>
              <a:t>通过堆栈传参数</a:t>
            </a:r>
            <a:r>
              <a:rPr lang="en-US" altLang="zh-CN" sz="1800" i="0" dirty="0">
                <a:solidFill>
                  <a:schemeClr val="accent2"/>
                </a:solidFill>
              </a:rPr>
              <a:t>——</a:t>
            </a:r>
            <a:r>
              <a:rPr lang="zh-CN" altLang="en-US" sz="1800" i="0" dirty="0">
                <a:solidFill>
                  <a:schemeClr val="accent2"/>
                </a:solidFill>
              </a:rPr>
              <a:t>递归过程中的堆栈图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809922"/>
            <a:ext cx="4481293" cy="60480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25974" y="6021288"/>
            <a:ext cx="1425390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1"/>
                </a:solidFill>
              </a:rPr>
              <a:t>主程序执行了</a:t>
            </a:r>
            <a:r>
              <a:rPr lang="en-US" altLang="zh-CN" sz="1000" dirty="0">
                <a:solidFill>
                  <a:schemeClr val="accent1"/>
                </a:solidFill>
              </a:rPr>
              <a:t>CALL</a:t>
            </a:r>
            <a:r>
              <a:rPr lang="zh-CN" altLang="en-US" sz="1000" dirty="0">
                <a:solidFill>
                  <a:schemeClr val="accent1"/>
                </a:solidFill>
              </a:rPr>
              <a:t>后</a:t>
            </a: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4644008" y="6093296"/>
            <a:ext cx="10370" cy="10942"/>
          </a:xfrm>
          <a:prstGeom prst="line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 flipH="1">
            <a:off x="4644008" y="6104238"/>
            <a:ext cx="952901" cy="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5575966" y="5013176"/>
            <a:ext cx="206659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1"/>
                </a:solidFill>
              </a:rPr>
              <a:t>子程序第一次递归执行了</a:t>
            </a:r>
            <a:r>
              <a:rPr lang="en-US" altLang="zh-CN" sz="1000" dirty="0">
                <a:solidFill>
                  <a:schemeClr val="accent1"/>
                </a:solidFill>
              </a:rPr>
              <a:t>CALL</a:t>
            </a:r>
            <a:r>
              <a:rPr lang="zh-CN" altLang="en-US" sz="1000" dirty="0">
                <a:solidFill>
                  <a:schemeClr val="accent1"/>
                </a:solidFill>
              </a:rPr>
              <a:t>后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29745" y="3293539"/>
            <a:ext cx="206659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1"/>
                </a:solidFill>
              </a:rPr>
              <a:t>子程序第二次递归执行了</a:t>
            </a:r>
            <a:r>
              <a:rPr lang="en-US" altLang="zh-CN" sz="1000" dirty="0">
                <a:solidFill>
                  <a:schemeClr val="accent1"/>
                </a:solidFill>
              </a:rPr>
              <a:t>CALL</a:t>
            </a:r>
            <a:r>
              <a:rPr lang="zh-CN" altLang="en-US" sz="1000" dirty="0">
                <a:solidFill>
                  <a:schemeClr val="accent1"/>
                </a:solidFill>
              </a:rPr>
              <a:t>后</a:t>
            </a:r>
          </a:p>
        </p:txBody>
      </p:sp>
      <p:cxnSp>
        <p:nvCxnSpPr>
          <p:cNvPr id="15" name="直接箭头连接符 14"/>
          <p:cNvCxnSpPr/>
          <p:nvPr/>
        </p:nvCxnSpPr>
        <p:spPr bwMode="auto">
          <a:xfrm flipH="1">
            <a:off x="4644007" y="5124745"/>
            <a:ext cx="952901" cy="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 flipH="1">
            <a:off x="4623065" y="3405108"/>
            <a:ext cx="952901" cy="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4204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课后练习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136904" cy="257044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sz="2000" dirty="0"/>
              <a:t>做一遍讲义中的例题</a:t>
            </a:r>
            <a:r>
              <a:rPr lang="en-US" altLang="zh-CN" sz="20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（看懂？记住的标准？应用的标准？）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1800" dirty="0">
                <a:solidFill>
                  <a:schemeClr val="accent2"/>
                </a:solidFill>
              </a:rPr>
              <a:t>通过堆栈来传递参数：</a:t>
            </a:r>
            <a:br>
              <a:rPr lang="en-US" altLang="zh-CN" sz="1800" dirty="0">
                <a:solidFill>
                  <a:schemeClr val="accent2"/>
                </a:solidFill>
              </a:rPr>
            </a:br>
            <a:r>
              <a:rPr lang="zh-CN" altLang="en-US" sz="1800" dirty="0">
                <a:solidFill>
                  <a:schemeClr val="accent2"/>
                </a:solidFill>
              </a:rPr>
              <a:t>（</a:t>
            </a:r>
            <a:r>
              <a:rPr lang="en-US" altLang="zh-CN" sz="1800" dirty="0">
                <a:solidFill>
                  <a:schemeClr val="accent2"/>
                </a:solidFill>
              </a:rPr>
              <a:t>1</a:t>
            </a:r>
            <a:r>
              <a:rPr lang="zh-CN" altLang="en-US" sz="1800" dirty="0">
                <a:solidFill>
                  <a:schemeClr val="accent2"/>
                </a:solidFill>
              </a:rPr>
              <a:t>）套路：</a:t>
            </a:r>
            <a:r>
              <a:rPr lang="zh-CN" altLang="en-US" sz="1800" dirty="0"/>
              <a:t>主程序压栈的顺序，子程序通过</a:t>
            </a:r>
            <a:r>
              <a:rPr lang="en-US" altLang="zh-CN" sz="1800" dirty="0"/>
              <a:t>[BP+X]</a:t>
            </a:r>
            <a:r>
              <a:rPr lang="zh-CN" altLang="en-US" sz="1800" dirty="0"/>
              <a:t>取参数，</a:t>
            </a:r>
            <a:r>
              <a:rPr lang="en-US" altLang="zh-CN" sz="1800" dirty="0"/>
              <a:t>RET 2</a:t>
            </a:r>
            <a:br>
              <a:rPr lang="en-US" altLang="zh-CN" sz="1800" dirty="0"/>
            </a:br>
            <a:r>
              <a:rPr lang="zh-CN" altLang="en-US" sz="1800" dirty="0">
                <a:solidFill>
                  <a:schemeClr val="accent2"/>
                </a:solidFill>
              </a:rPr>
              <a:t>（</a:t>
            </a:r>
            <a:r>
              <a:rPr lang="en-US" altLang="zh-CN" sz="1800" dirty="0">
                <a:solidFill>
                  <a:schemeClr val="accent2"/>
                </a:solidFill>
              </a:rPr>
              <a:t>2</a:t>
            </a:r>
            <a:r>
              <a:rPr lang="zh-CN" altLang="en-US" sz="1800" dirty="0">
                <a:solidFill>
                  <a:schemeClr val="accent2"/>
                </a:solidFill>
              </a:rPr>
              <a:t>）堆栈图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CN" sz="2000" dirty="0"/>
              <a:t>3.    </a:t>
            </a:r>
            <a:r>
              <a:rPr lang="zh-CN" altLang="en-US" sz="2000" dirty="0"/>
              <a:t>完成第</a:t>
            </a:r>
            <a:r>
              <a:rPr lang="en-US" altLang="zh-CN" sz="2000" dirty="0"/>
              <a:t>4</a:t>
            </a:r>
            <a:r>
              <a:rPr lang="zh-CN" altLang="en-US" sz="2000" dirty="0"/>
              <a:t>次上机实验（</a:t>
            </a:r>
            <a:r>
              <a:rPr lang="en-US" altLang="zh-CN" sz="2000" dirty="0"/>
              <a:t>3</a:t>
            </a:r>
            <a:r>
              <a:rPr lang="zh-CN" altLang="en-US" sz="2000" dirty="0"/>
              <a:t>道题）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85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115616" y="795503"/>
            <a:ext cx="7341753" cy="479747"/>
          </a:xfrm>
        </p:spPr>
        <p:txBody>
          <a:bodyPr/>
          <a:lstStyle/>
          <a:p>
            <a:pPr algn="ctr"/>
            <a:r>
              <a:rPr lang="zh-CN" altLang="en-US" sz="3200" i="0" dirty="0"/>
              <a:t>第四部分：关键汇编程序设计</a:t>
            </a:r>
            <a:r>
              <a:rPr lang="en-US" altLang="zh-CN" sz="3200" i="0" dirty="0"/>
              <a:t>(</a:t>
            </a:r>
            <a:r>
              <a:rPr lang="zh-CN" altLang="en-US" sz="3200" i="0" dirty="0"/>
              <a:t>第</a:t>
            </a:r>
            <a:r>
              <a:rPr lang="en-US" altLang="zh-CN" sz="3200" i="0" dirty="0"/>
              <a:t>5-6</a:t>
            </a:r>
            <a:r>
              <a:rPr lang="zh-CN" altLang="en-US" sz="3200" i="0" dirty="0"/>
              <a:t>章</a:t>
            </a:r>
            <a:r>
              <a:rPr lang="en-US" altLang="zh-CN" sz="3200" i="0" dirty="0"/>
              <a:t>)</a:t>
            </a:r>
          </a:p>
        </p:txBody>
      </p:sp>
      <p:sp>
        <p:nvSpPr>
          <p:cNvPr id="4099" name="Rectangle 8"/>
          <p:cNvSpPr>
            <a:spLocks noChangeArrowheads="1"/>
          </p:cNvSpPr>
          <p:nvPr/>
        </p:nvSpPr>
        <p:spPr bwMode="auto">
          <a:xfrm>
            <a:off x="1410024" y="1636920"/>
            <a:ext cx="6480175" cy="1584746"/>
          </a:xfrm>
          <a:prstGeom prst="rect">
            <a:avLst/>
          </a:prstGeom>
          <a:noFill/>
          <a:ln w="28575">
            <a:solidFill>
              <a:srgbClr val="05AD0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3500" tIns="133200" rIns="63500" bIns="13320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017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None/>
            </a:pPr>
            <a:r>
              <a:rPr lang="zh-CN" altLang="en-US" sz="2400" dirty="0"/>
              <a:t>一、数制转换及乘除法</a:t>
            </a:r>
            <a:endParaRPr lang="zh-CN" altLang="en-US" dirty="0"/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基本程序结构的运用</a:t>
            </a:r>
            <a:endParaRPr lang="en-US" altLang="zh-CN" dirty="0"/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十六进制值转换成十进制</a:t>
            </a:r>
            <a:r>
              <a:rPr lang="en-US" altLang="zh-CN" dirty="0"/>
              <a:t>ASCII</a:t>
            </a:r>
            <a:r>
              <a:rPr lang="zh-CN" altLang="en-US" dirty="0"/>
              <a:t>码（除法）</a:t>
            </a:r>
            <a:endParaRPr lang="en-US" altLang="zh-CN" dirty="0"/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输入的十进制数转换成十六进制值（乘法）</a:t>
            </a:r>
            <a:endParaRPr lang="en-US" altLang="zh-CN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403349" y="4941168"/>
            <a:ext cx="6480175" cy="1584746"/>
          </a:xfrm>
          <a:prstGeom prst="rect">
            <a:avLst/>
          </a:prstGeom>
          <a:noFill/>
          <a:ln w="28575">
            <a:solidFill>
              <a:srgbClr val="05AD0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3500" tIns="133200" rIns="63500" bIns="13320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017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accent2"/>
                </a:solidFill>
              </a:rPr>
              <a:t>三、子程序和跳转表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accent2"/>
                </a:solidFill>
              </a:rPr>
              <a:t>跳转表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accent2"/>
                </a:solidFill>
              </a:rPr>
              <a:t>子程序参数传递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accent2"/>
                </a:solidFill>
              </a:rPr>
              <a:t>递归子程序与堆栈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410024" y="3461949"/>
            <a:ext cx="6480175" cy="1238498"/>
          </a:xfrm>
          <a:prstGeom prst="rect">
            <a:avLst/>
          </a:prstGeom>
          <a:noFill/>
          <a:ln w="28575">
            <a:solidFill>
              <a:srgbClr val="05AD0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3500" tIns="133200" rIns="63500" bIns="13320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017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None/>
            </a:pPr>
            <a:r>
              <a:rPr lang="zh-CN" altLang="en-US" sz="2400" dirty="0"/>
              <a:t>二、字符串处理</a:t>
            </a:r>
            <a:endParaRPr lang="zh-CN" altLang="en-US" dirty="0"/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字符串指令及运用</a:t>
            </a:r>
            <a:endParaRPr lang="en-US" altLang="zh-CN" dirty="0"/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字符串相关的复制、比较、查找、插入、删除及组合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7704782" cy="372603"/>
          </a:xfrm>
        </p:spPr>
        <p:txBody>
          <a:bodyPr/>
          <a:lstStyle/>
          <a:p>
            <a:r>
              <a:rPr lang="zh-CN" altLang="en-US" dirty="0"/>
              <a:t>通过堆栈传递参数举例：</a:t>
            </a:r>
            <a:r>
              <a:rPr lang="zh-CN" altLang="en-US" sz="1600" i="0" dirty="0">
                <a:solidFill>
                  <a:schemeClr val="accent2"/>
                </a:solidFill>
              </a:rPr>
              <a:t>改写</a:t>
            </a:r>
            <a:r>
              <a:rPr lang="en-US" altLang="zh-CN" sz="1600" i="0" dirty="0">
                <a:solidFill>
                  <a:schemeClr val="accent2"/>
                </a:solidFill>
              </a:rPr>
              <a:t>STRCMP(s1,s2),</a:t>
            </a:r>
            <a:r>
              <a:rPr lang="zh-CN" altLang="en-US" sz="1600" i="0" dirty="0">
                <a:solidFill>
                  <a:schemeClr val="accent2"/>
                </a:solidFill>
              </a:rPr>
              <a:t>变成主程序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3779808" cy="55397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63888" y="4941168"/>
            <a:ext cx="2912977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2"/>
                </a:solidFill>
              </a:rPr>
              <a:t>模拟答卷：</a:t>
            </a:r>
            <a:r>
              <a:rPr lang="en-US" altLang="zh-CN" sz="1000" dirty="0">
                <a:solidFill>
                  <a:schemeClr val="accent2"/>
                </a:solidFill>
              </a:rPr>
              <a:t>A4</a:t>
            </a:r>
            <a:r>
              <a:rPr lang="zh-CN" altLang="en-US" sz="1000" dirty="0">
                <a:solidFill>
                  <a:schemeClr val="accent2"/>
                </a:solidFill>
              </a:rPr>
              <a:t>白纸手写，然后用手机拍摄，处理</a:t>
            </a:r>
            <a:endParaRPr lang="en-US" altLang="zh-CN" sz="1000" dirty="0">
              <a:solidFill>
                <a:schemeClr val="accent2"/>
              </a:solidFill>
            </a:endParaRPr>
          </a:p>
          <a:p>
            <a:pPr marL="228600" indent="-228600">
              <a:buAutoNum type="arabicParenBoth"/>
            </a:pPr>
            <a:r>
              <a:rPr lang="zh-CN" altLang="en-US" sz="1000">
                <a:solidFill>
                  <a:schemeClr val="accent2"/>
                </a:solidFill>
              </a:rPr>
              <a:t>可以有</a:t>
            </a:r>
            <a:r>
              <a:rPr lang="zh-CN" altLang="en-US" sz="1000" dirty="0">
                <a:solidFill>
                  <a:schemeClr val="accent2"/>
                </a:solidFill>
              </a:rPr>
              <a:t>涂改，只要思路清晰；不要打草稿</a:t>
            </a:r>
            <a:endParaRPr lang="en-US" altLang="zh-CN" sz="1000" dirty="0">
              <a:solidFill>
                <a:schemeClr val="accent2"/>
              </a:solidFill>
            </a:endParaRPr>
          </a:p>
          <a:p>
            <a:pPr marL="228600" indent="-228600">
              <a:buAutoNum type="arabicParenBoth"/>
            </a:pPr>
            <a:r>
              <a:rPr lang="zh-CN" altLang="en-US" sz="1000" dirty="0">
                <a:solidFill>
                  <a:schemeClr val="accent2"/>
                </a:solidFill>
              </a:rPr>
              <a:t>参考例题</a:t>
            </a:r>
            <a:r>
              <a:rPr lang="en-US" altLang="zh-CN" sz="1000" dirty="0">
                <a:solidFill>
                  <a:schemeClr val="accent2"/>
                </a:solidFill>
              </a:rPr>
              <a:t>6.2</a:t>
            </a:r>
            <a:r>
              <a:rPr lang="zh-CN" altLang="en-US" sz="1000" dirty="0">
                <a:solidFill>
                  <a:schemeClr val="accent2"/>
                </a:solidFill>
              </a:rPr>
              <a:t>改写</a:t>
            </a:r>
            <a:endParaRPr lang="en-US" altLang="zh-CN" sz="1000" dirty="0">
              <a:solidFill>
                <a:schemeClr val="accent2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292080" y="1268760"/>
            <a:ext cx="4104456" cy="43204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707904" y="5157192"/>
            <a:ext cx="4104456" cy="39539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619672" y="3717032"/>
            <a:ext cx="50405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1619672" y="4005064"/>
            <a:ext cx="50405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3563888" y="1474194"/>
            <a:ext cx="50405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3563888" y="1628800"/>
            <a:ext cx="64807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3563888" y="1916832"/>
            <a:ext cx="100811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1187624" y="2009637"/>
            <a:ext cx="187220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3563888" y="4005064"/>
            <a:ext cx="5760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3563888" y="4149080"/>
            <a:ext cx="5760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4131270" y="3212976"/>
            <a:ext cx="5760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接连接符 22"/>
          <p:cNvCxnSpPr/>
          <p:nvPr/>
        </p:nvCxnSpPr>
        <p:spPr bwMode="auto">
          <a:xfrm>
            <a:off x="4131270" y="3789040"/>
            <a:ext cx="5760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接连接符 23"/>
          <p:cNvCxnSpPr/>
          <p:nvPr/>
        </p:nvCxnSpPr>
        <p:spPr bwMode="auto">
          <a:xfrm>
            <a:off x="4274637" y="3501008"/>
            <a:ext cx="5760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文本框 24"/>
          <p:cNvSpPr txBox="1"/>
          <p:nvPr/>
        </p:nvSpPr>
        <p:spPr>
          <a:xfrm>
            <a:off x="5148064" y="3313297"/>
            <a:ext cx="954107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1"/>
                </a:solidFill>
              </a:rPr>
              <a:t>有简单的注释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878531" y="1346683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1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12642" y="1760338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2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647313" y="3789040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3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411855" y="3987544"/>
            <a:ext cx="577402" cy="2492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1"/>
                </a:solidFill>
              </a:rPr>
              <a:t>要点</a:t>
            </a:r>
            <a:r>
              <a:rPr lang="en-US" altLang="zh-CN" sz="1200" dirty="0">
                <a:solidFill>
                  <a:schemeClr val="accent1"/>
                </a:solidFill>
              </a:rPr>
              <a:t>4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70735" y="2165834"/>
            <a:ext cx="2800767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先设计好样本数据，及用于显示的数据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32" idx="1"/>
          </p:cNvCxnSpPr>
          <p:nvPr/>
        </p:nvCxnSpPr>
        <p:spPr bwMode="auto">
          <a:xfrm flipH="1" flipV="1">
            <a:off x="2647313" y="2110711"/>
            <a:ext cx="2323422" cy="179773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549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5,6</a:t>
            </a:r>
            <a:r>
              <a:rPr lang="zh-CN" altLang="en-US" dirty="0"/>
              <a:t>章的学习方法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196752"/>
            <a:ext cx="8136904" cy="32275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看讲义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看课件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最后看录播，用于验证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按照</a:t>
            </a:r>
            <a:r>
              <a:rPr lang="zh-CN" altLang="en-US" dirty="0">
                <a:solidFill>
                  <a:srgbClr val="FF0000"/>
                </a:solidFill>
              </a:rPr>
              <a:t>要求（？）</a:t>
            </a:r>
            <a:r>
              <a:rPr lang="zh-CN" altLang="en-US" dirty="0"/>
              <a:t>“做”例题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/>
              <a:t>进度控制：第</a:t>
            </a:r>
            <a:r>
              <a:rPr lang="en-US" altLang="zh-CN" dirty="0"/>
              <a:t>5-6</a:t>
            </a:r>
            <a:r>
              <a:rPr lang="zh-CN" altLang="en-US" dirty="0"/>
              <a:t>章的全部内容，可顺序看，也可跳着看</a:t>
            </a:r>
          </a:p>
        </p:txBody>
      </p:sp>
    </p:spTree>
    <p:extLst>
      <p:ext uri="{BB962C8B-B14F-4D97-AF65-F5344CB8AC3E}">
        <p14:creationId xmlns:p14="http://schemas.microsoft.com/office/powerpoint/2010/main" val="396818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由多路条件转移转换成</a:t>
            </a:r>
            <a:r>
              <a:rPr lang="zh-CN" altLang="en-US" dirty="0">
                <a:solidFill>
                  <a:schemeClr val="accent2"/>
                </a:solidFill>
              </a:rPr>
              <a:t>跳转表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66" y="4591541"/>
            <a:ext cx="5863196" cy="12390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82" y="3394947"/>
            <a:ext cx="5739326" cy="6380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2991" y="2941617"/>
            <a:ext cx="4277133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2"/>
                </a:solidFill>
              </a:rPr>
              <a:t>在数据定义中，定义跳转表，表的元素是分支地址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1441" y="4183135"/>
            <a:ext cx="5713424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2"/>
                </a:solidFill>
              </a:rPr>
              <a:t>在程序中，通过转移指令（段内间接转移、段间间接转移）实现跳转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806056" y="5805264"/>
            <a:ext cx="646567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4363764" y="5961778"/>
            <a:ext cx="1911101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1"/>
                </a:solidFill>
              </a:rPr>
              <a:t>(</a:t>
            </a:r>
            <a:r>
              <a:rPr lang="zh-CN" altLang="en-US" sz="1200" dirty="0">
                <a:solidFill>
                  <a:schemeClr val="accent1"/>
                </a:solidFill>
              </a:rPr>
              <a:t>一个地址在表中占</a:t>
            </a:r>
            <a:r>
              <a:rPr lang="en-US" altLang="zh-CN" sz="1200" dirty="0">
                <a:solidFill>
                  <a:schemeClr val="accent1"/>
                </a:solidFill>
              </a:rPr>
              <a:t>2</a:t>
            </a:r>
            <a:r>
              <a:rPr lang="zh-CN" altLang="en-US" sz="1200" dirty="0">
                <a:solidFill>
                  <a:schemeClr val="accent1"/>
                </a:solidFill>
              </a:rPr>
              <a:t>字节</a:t>
            </a:r>
            <a:r>
              <a:rPr lang="en-US" altLang="zh-CN" sz="1200" dirty="0">
                <a:solidFill>
                  <a:schemeClr val="accent1"/>
                </a:solidFill>
              </a:rPr>
              <a:t>)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4112" y="853185"/>
            <a:ext cx="2983509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用“比较</a:t>
            </a:r>
            <a:r>
              <a:rPr lang="en-US" altLang="zh-CN" sz="1200" dirty="0">
                <a:solidFill>
                  <a:schemeClr val="accent2"/>
                </a:solidFill>
              </a:rPr>
              <a:t>+</a:t>
            </a:r>
            <a:r>
              <a:rPr lang="zh-CN" altLang="en-US" sz="1200" dirty="0">
                <a:solidFill>
                  <a:schemeClr val="accent2"/>
                </a:solidFill>
              </a:rPr>
              <a:t>条件转移”实现多分支</a:t>
            </a:r>
            <a:r>
              <a:rPr lang="en-US" altLang="zh-CN" sz="1200" dirty="0">
                <a:solidFill>
                  <a:schemeClr val="accent2"/>
                </a:solidFill>
              </a:rPr>
              <a:t>(</a:t>
            </a:r>
            <a:r>
              <a:rPr lang="zh-CN" altLang="en-US" sz="1200" dirty="0">
                <a:solidFill>
                  <a:schemeClr val="accent2"/>
                </a:solidFill>
              </a:rPr>
              <a:t>多</a:t>
            </a:r>
            <a:r>
              <a:rPr lang="en-US" altLang="zh-CN" sz="1200" dirty="0">
                <a:solidFill>
                  <a:schemeClr val="accent2"/>
                </a:solidFill>
              </a:rPr>
              <a:t>else)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6" y="857420"/>
            <a:ext cx="2784954" cy="138465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2" y="1033682"/>
            <a:ext cx="3871247" cy="1725148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 bwMode="auto">
          <a:xfrm>
            <a:off x="1684369" y="1340768"/>
            <a:ext cx="1286047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 bwMode="auto">
          <a:xfrm>
            <a:off x="1730226" y="2132856"/>
            <a:ext cx="1286047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1701777" y="1549747"/>
            <a:ext cx="92845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接连接符 22"/>
          <p:cNvCxnSpPr/>
          <p:nvPr/>
        </p:nvCxnSpPr>
        <p:spPr bwMode="auto">
          <a:xfrm>
            <a:off x="1730226" y="2348880"/>
            <a:ext cx="92845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702226" y="6251416"/>
            <a:ext cx="8286243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zh-CN" altLang="en-US" sz="1400" dirty="0">
                <a:solidFill>
                  <a:schemeClr val="accent2"/>
                </a:solidFill>
              </a:rPr>
              <a:t>注意复习</a:t>
            </a:r>
            <a:r>
              <a:rPr lang="en-US" altLang="zh-CN" sz="1400" dirty="0">
                <a:solidFill>
                  <a:schemeClr val="accent2"/>
                </a:solidFill>
              </a:rPr>
              <a:t>JMP</a:t>
            </a:r>
            <a:r>
              <a:rPr lang="zh-CN" altLang="en-US" sz="1400" dirty="0">
                <a:solidFill>
                  <a:schemeClr val="accent2"/>
                </a:solidFill>
              </a:rPr>
              <a:t>，</a:t>
            </a:r>
            <a:r>
              <a:rPr lang="en-US" altLang="zh-CN" sz="1400" dirty="0">
                <a:solidFill>
                  <a:schemeClr val="accent2"/>
                </a:solidFill>
              </a:rPr>
              <a:t>CALL</a:t>
            </a:r>
            <a:r>
              <a:rPr lang="zh-CN" altLang="en-US" sz="1400" dirty="0">
                <a:solidFill>
                  <a:schemeClr val="accent2"/>
                </a:solidFill>
              </a:rPr>
              <a:t>，</a:t>
            </a:r>
            <a:r>
              <a:rPr lang="en-US" altLang="zh-CN" sz="1400" dirty="0">
                <a:solidFill>
                  <a:schemeClr val="accent2"/>
                </a:solidFill>
              </a:rPr>
              <a:t>LDS</a:t>
            </a:r>
            <a:r>
              <a:rPr lang="zh-CN" altLang="en-US" sz="1400" dirty="0">
                <a:solidFill>
                  <a:schemeClr val="accent2"/>
                </a:solidFill>
              </a:rPr>
              <a:t>，</a:t>
            </a:r>
            <a:r>
              <a:rPr lang="en-US" altLang="zh-CN" sz="1400" dirty="0">
                <a:solidFill>
                  <a:schemeClr val="accent2"/>
                </a:solidFill>
              </a:rPr>
              <a:t>LES</a:t>
            </a:r>
            <a:r>
              <a:rPr lang="zh-CN" altLang="en-US" sz="1400" dirty="0">
                <a:solidFill>
                  <a:schemeClr val="accent2"/>
                </a:solidFill>
              </a:rPr>
              <a:t>指令，理解转移指令的寻址方式，</a:t>
            </a:r>
            <a:r>
              <a:rPr lang="zh-CN" altLang="en-US" sz="1400" dirty="0">
                <a:solidFill>
                  <a:srgbClr val="FF0000"/>
                </a:solidFill>
              </a:rPr>
              <a:t>在</a:t>
            </a:r>
            <a:r>
              <a:rPr lang="en-US" altLang="zh-CN" sz="1400" dirty="0">
                <a:solidFill>
                  <a:srgbClr val="FF0000"/>
                </a:solidFill>
              </a:rPr>
              <a:t>debug</a:t>
            </a:r>
            <a:r>
              <a:rPr lang="zh-CN" altLang="en-US" sz="1400" dirty="0">
                <a:solidFill>
                  <a:srgbClr val="FF0000"/>
                </a:solidFill>
              </a:rPr>
              <a:t>下验证（ </a:t>
            </a:r>
            <a:r>
              <a:rPr lang="en-US" altLang="zh-CN" sz="1400" dirty="0">
                <a:solidFill>
                  <a:srgbClr val="FF0000"/>
                </a:solidFill>
              </a:rPr>
              <a:t>tttt.asm</a:t>
            </a:r>
            <a:r>
              <a:rPr lang="zh-CN" altLang="en-US" sz="1400" dirty="0">
                <a:solidFill>
                  <a:srgbClr val="FF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59678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跳转表的例子（框架）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2736"/>
            <a:ext cx="5616550" cy="48021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79912" y="4653136"/>
            <a:ext cx="4822154" cy="30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600" dirty="0">
                <a:solidFill>
                  <a:schemeClr val="accent2"/>
                </a:solidFill>
              </a:rPr>
              <a:t>索引</a:t>
            </a:r>
            <a:r>
              <a:rPr lang="en-US" altLang="zh-CN" sz="1600" dirty="0">
                <a:solidFill>
                  <a:schemeClr val="accent2"/>
                </a:solidFill>
              </a:rPr>
              <a:t>I</a:t>
            </a:r>
            <a:r>
              <a:rPr lang="zh-CN" altLang="en-US" sz="1600" dirty="0">
                <a:solidFill>
                  <a:schemeClr val="accent2"/>
                </a:solidFill>
              </a:rPr>
              <a:t>的形成：从键盘输入，对功能编号（如</a:t>
            </a:r>
            <a:r>
              <a:rPr lang="en-US" altLang="zh-CN" sz="1600" dirty="0">
                <a:solidFill>
                  <a:schemeClr val="accent2"/>
                </a:solidFill>
              </a:rPr>
              <a:t>DOS</a:t>
            </a:r>
            <a:r>
              <a:rPr lang="zh-CN" altLang="en-US" sz="1600" dirty="0">
                <a:solidFill>
                  <a:schemeClr val="accent2"/>
                </a:solidFill>
              </a:rPr>
              <a:t>）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3779912" y="4653136"/>
            <a:ext cx="4824536" cy="28803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115616" y="2708920"/>
            <a:ext cx="5184576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6327100" y="2276872"/>
            <a:ext cx="239200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2"/>
                </a:solidFill>
              </a:rPr>
              <a:t>定义调转表，每个元素都是一个标号</a:t>
            </a:r>
            <a:br>
              <a:rPr lang="en-US" altLang="zh-CN" sz="1000" dirty="0">
                <a:solidFill>
                  <a:schemeClr val="accent2"/>
                </a:solidFill>
              </a:rPr>
            </a:br>
            <a:r>
              <a:rPr lang="en-US" altLang="zh-CN" sz="1000" dirty="0">
                <a:solidFill>
                  <a:schemeClr val="accent2"/>
                </a:solidFill>
              </a:rPr>
              <a:t>   </a:t>
            </a:r>
            <a:r>
              <a:rPr lang="zh-CN" altLang="en-US" sz="1000" dirty="0">
                <a:solidFill>
                  <a:schemeClr val="accent2"/>
                </a:solidFill>
              </a:rPr>
              <a:t>或子程序名，编译后，回填上</a:t>
            </a:r>
            <a:r>
              <a:rPr lang="en-US" altLang="zh-CN" sz="1000" dirty="0">
                <a:solidFill>
                  <a:schemeClr val="accent2"/>
                </a:solidFill>
              </a:rPr>
              <a:t>CS</a:t>
            </a:r>
            <a:r>
              <a:rPr lang="zh-CN" altLang="en-US" sz="1000" dirty="0">
                <a:solidFill>
                  <a:schemeClr val="accent2"/>
                </a:solidFill>
              </a:rPr>
              <a:t>段内</a:t>
            </a:r>
            <a:br>
              <a:rPr lang="en-US" altLang="zh-CN" sz="1000" dirty="0">
                <a:solidFill>
                  <a:schemeClr val="accent2"/>
                </a:solidFill>
              </a:rPr>
            </a:br>
            <a:r>
              <a:rPr lang="en-US" altLang="zh-CN" sz="1000" dirty="0">
                <a:solidFill>
                  <a:schemeClr val="accent2"/>
                </a:solidFill>
              </a:rPr>
              <a:t>   </a:t>
            </a:r>
            <a:r>
              <a:rPr lang="zh-CN" altLang="en-US" sz="1000" dirty="0">
                <a:solidFill>
                  <a:schemeClr val="accent2"/>
                </a:solidFill>
              </a:rPr>
              <a:t>某个偏移值</a:t>
            </a: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2195736" y="5661248"/>
            <a:ext cx="100811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0DCF9C3-88FB-6E5C-3F91-6823BE847A67}"/>
              </a:ext>
            </a:extLst>
          </p:cNvPr>
          <p:cNvCxnSpPr/>
          <p:nvPr/>
        </p:nvCxnSpPr>
        <p:spPr bwMode="auto">
          <a:xfrm>
            <a:off x="2195736" y="5085184"/>
            <a:ext cx="100811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682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跳转表的例子（框架）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5367417" cy="36004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 bwMode="auto">
          <a:xfrm>
            <a:off x="2483768" y="3068960"/>
            <a:ext cx="158417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矩形 9"/>
          <p:cNvSpPr/>
          <p:nvPr/>
        </p:nvSpPr>
        <p:spPr bwMode="auto">
          <a:xfrm>
            <a:off x="1043608" y="1340768"/>
            <a:ext cx="5400600" cy="201622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187624" y="1412776"/>
            <a:ext cx="5184576" cy="1872208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2470" y="1521730"/>
            <a:ext cx="2247731" cy="1654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2"/>
                </a:solidFill>
              </a:rPr>
              <a:t>如果是</a:t>
            </a:r>
            <a:r>
              <a:rPr lang="en-US" altLang="zh-CN" sz="1400" dirty="0">
                <a:solidFill>
                  <a:schemeClr val="accent2"/>
                </a:solidFill>
              </a:rPr>
              <a:t>n</a:t>
            </a:r>
            <a:r>
              <a:rPr lang="zh-CN" altLang="en-US" sz="1400" dirty="0">
                <a:solidFill>
                  <a:schemeClr val="accent2"/>
                </a:solidFill>
              </a:rPr>
              <a:t>个子程序，则</a:t>
            </a:r>
            <a:br>
              <a:rPr lang="en-US" altLang="zh-CN" sz="1400" dirty="0">
                <a:solidFill>
                  <a:schemeClr val="accent2"/>
                </a:solidFill>
              </a:rPr>
            </a:br>
            <a:r>
              <a:rPr lang="en-US" altLang="zh-CN" sz="1400" dirty="0">
                <a:solidFill>
                  <a:schemeClr val="accent2"/>
                </a:solidFill>
              </a:rPr>
              <a:t>   </a:t>
            </a:r>
            <a:r>
              <a:rPr lang="zh-CN" altLang="en-US" sz="1400" dirty="0">
                <a:solidFill>
                  <a:schemeClr val="accent2"/>
                </a:solidFill>
              </a:rPr>
              <a:t>跳转</a:t>
            </a:r>
            <a:r>
              <a:rPr lang="en-US" altLang="zh-CN" sz="1400" dirty="0">
                <a:solidFill>
                  <a:schemeClr val="accent2"/>
                </a:solidFill>
              </a:rPr>
              <a:t>JMP</a:t>
            </a:r>
            <a:r>
              <a:rPr lang="zh-CN" altLang="en-US" sz="1400" dirty="0">
                <a:solidFill>
                  <a:schemeClr val="accent2"/>
                </a:solidFill>
              </a:rPr>
              <a:t>指令，要改为</a:t>
            </a:r>
            <a:br>
              <a:rPr lang="en-US" altLang="zh-CN" sz="1400" dirty="0">
                <a:solidFill>
                  <a:schemeClr val="accent2"/>
                </a:solidFill>
              </a:rPr>
            </a:br>
            <a:r>
              <a:rPr lang="en-US" altLang="zh-CN" sz="1400" dirty="0">
                <a:solidFill>
                  <a:schemeClr val="accent2"/>
                </a:solidFill>
              </a:rPr>
              <a:t>   CALL</a:t>
            </a:r>
            <a:r>
              <a:rPr lang="zh-CN" altLang="en-US" sz="1400" dirty="0">
                <a:solidFill>
                  <a:schemeClr val="accent2"/>
                </a:solidFill>
              </a:rPr>
              <a:t>指令，用段内间接</a:t>
            </a:r>
            <a:br>
              <a:rPr lang="en-US" altLang="zh-CN" sz="1400" dirty="0">
                <a:solidFill>
                  <a:schemeClr val="accent2"/>
                </a:solidFill>
              </a:rPr>
            </a:br>
            <a:r>
              <a:rPr lang="en-US" altLang="zh-CN" sz="1400" dirty="0">
                <a:solidFill>
                  <a:schemeClr val="accent2"/>
                </a:solidFill>
              </a:rPr>
              <a:t>  </a:t>
            </a:r>
            <a:r>
              <a:rPr lang="zh-CN" altLang="en-US" sz="1400" dirty="0">
                <a:solidFill>
                  <a:schemeClr val="accent2"/>
                </a:solidFill>
              </a:rPr>
              <a:t>转移或段间间接转移。</a:t>
            </a:r>
            <a:endParaRPr lang="en-US" altLang="zh-CN" sz="1400" dirty="0">
              <a:solidFill>
                <a:schemeClr val="accent2"/>
              </a:solidFill>
            </a:endParaRPr>
          </a:p>
          <a:p>
            <a:endParaRPr lang="zh-CN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03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子程序的定义及调用、返回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25890"/>
            <a:ext cx="7704856" cy="141393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 bwMode="auto">
          <a:xfrm>
            <a:off x="2771800" y="2839824"/>
            <a:ext cx="367240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284984"/>
            <a:ext cx="7596336" cy="87801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5486" y="987247"/>
            <a:ext cx="3342646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子程序定义时的</a:t>
            </a:r>
            <a:r>
              <a:rPr lang="en-US" altLang="zh-CN" dirty="0">
                <a:solidFill>
                  <a:schemeClr val="accent2"/>
                </a:solidFill>
              </a:rPr>
              <a:t>FAR</a:t>
            </a:r>
            <a:r>
              <a:rPr lang="zh-CN" altLang="en-US" dirty="0">
                <a:solidFill>
                  <a:schemeClr val="accent2"/>
                </a:solidFill>
              </a:rPr>
              <a:t>和</a:t>
            </a:r>
            <a:r>
              <a:rPr lang="en-US" altLang="zh-CN" dirty="0">
                <a:solidFill>
                  <a:schemeClr val="accent2"/>
                </a:solidFill>
              </a:rPr>
              <a:t>NEAR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5650" y="2957201"/>
            <a:ext cx="3575081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子程序何时定义为</a:t>
            </a:r>
            <a:r>
              <a:rPr lang="en-US" altLang="zh-CN" dirty="0">
                <a:solidFill>
                  <a:schemeClr val="accent2"/>
                </a:solidFill>
              </a:rPr>
              <a:t>FAR</a:t>
            </a:r>
            <a:r>
              <a:rPr lang="zh-CN" altLang="en-US" dirty="0">
                <a:solidFill>
                  <a:schemeClr val="accent2"/>
                </a:solidFill>
              </a:rPr>
              <a:t>和</a:t>
            </a:r>
            <a:r>
              <a:rPr lang="en-US" altLang="zh-CN" dirty="0">
                <a:solidFill>
                  <a:schemeClr val="accent2"/>
                </a:solidFill>
              </a:rPr>
              <a:t>NEAR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0185" y="4287562"/>
            <a:ext cx="1529586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常用子程序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4797152"/>
            <a:ext cx="642526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67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段间子程序定义的例子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07" y="908720"/>
            <a:ext cx="5069958" cy="5556747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1115616" y="1196752"/>
            <a:ext cx="50405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>
            <a:off x="1115616" y="4653136"/>
            <a:ext cx="50405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 bwMode="auto">
          <a:xfrm>
            <a:off x="1115616" y="4437112"/>
            <a:ext cx="50405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899592" y="5949280"/>
            <a:ext cx="50405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4283968" y="962687"/>
            <a:ext cx="3267241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accent2"/>
                </a:solidFill>
              </a:rPr>
              <a:t>可以定义多个代码段：</a:t>
            </a:r>
            <a:r>
              <a:rPr lang="en-US" altLang="zh-CN" sz="1400" dirty="0">
                <a:solidFill>
                  <a:schemeClr val="accent2"/>
                </a:solidFill>
              </a:rPr>
              <a:t>CODE1,CODE2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13106" y="2276872"/>
            <a:ext cx="3656770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400" dirty="0">
                <a:solidFill>
                  <a:schemeClr val="accent2"/>
                </a:solidFill>
              </a:rPr>
              <a:t>P2</a:t>
            </a:r>
            <a:r>
              <a:rPr lang="zh-CN" altLang="en-US" sz="1400" dirty="0">
                <a:solidFill>
                  <a:schemeClr val="accent2"/>
                </a:solidFill>
              </a:rPr>
              <a:t>位于</a:t>
            </a:r>
            <a:r>
              <a:rPr lang="en-US" altLang="zh-CN" sz="1400" dirty="0">
                <a:solidFill>
                  <a:schemeClr val="accent2"/>
                </a:solidFill>
              </a:rPr>
              <a:t>CODE2</a:t>
            </a:r>
            <a:r>
              <a:rPr lang="zh-CN" altLang="en-US" sz="1400" dirty="0">
                <a:solidFill>
                  <a:schemeClr val="accent2"/>
                </a:solidFill>
              </a:rPr>
              <a:t>段内</a:t>
            </a:r>
            <a:r>
              <a:rPr lang="en-US" altLang="zh-CN" sz="1400" dirty="0">
                <a:solidFill>
                  <a:schemeClr val="accent2"/>
                </a:solidFill>
              </a:rPr>
              <a:t>(DEBUG</a:t>
            </a:r>
            <a:r>
              <a:rPr lang="zh-CN" altLang="en-US" sz="1400" dirty="0">
                <a:solidFill>
                  <a:schemeClr val="accent2"/>
                </a:solidFill>
              </a:rPr>
              <a:t>下，</a:t>
            </a:r>
            <a:r>
              <a:rPr lang="en-US" altLang="zh-CN" sz="1400" dirty="0">
                <a:solidFill>
                  <a:schemeClr val="accent2"/>
                </a:solidFill>
              </a:rPr>
              <a:t>CS</a:t>
            </a:r>
            <a:r>
              <a:rPr lang="zh-CN" altLang="en-US" sz="1400" dirty="0">
                <a:solidFill>
                  <a:schemeClr val="accent2"/>
                </a:solidFill>
              </a:rPr>
              <a:t>不一样</a:t>
            </a:r>
            <a:r>
              <a:rPr lang="en-US" altLang="zh-CN" sz="1400" dirty="0">
                <a:solidFill>
                  <a:schemeClr val="accent2"/>
                </a:solidFill>
              </a:rPr>
              <a:t>)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83968" y="3404311"/>
            <a:ext cx="3328155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400" dirty="0">
                <a:solidFill>
                  <a:schemeClr val="accent2"/>
                </a:solidFill>
              </a:rPr>
              <a:t>P1</a:t>
            </a:r>
            <a:r>
              <a:rPr lang="zh-CN" altLang="en-US" sz="1400" dirty="0">
                <a:solidFill>
                  <a:schemeClr val="accent2"/>
                </a:solidFill>
              </a:rPr>
              <a:t>位于</a:t>
            </a:r>
            <a:r>
              <a:rPr lang="en-US" altLang="zh-CN" sz="1400" dirty="0">
                <a:solidFill>
                  <a:schemeClr val="accent2"/>
                </a:solidFill>
              </a:rPr>
              <a:t>CODE1</a:t>
            </a:r>
            <a:r>
              <a:rPr lang="zh-CN" altLang="en-US" sz="1400" dirty="0">
                <a:solidFill>
                  <a:schemeClr val="accent2"/>
                </a:solidFill>
              </a:rPr>
              <a:t>段内，属性可以是</a:t>
            </a:r>
            <a:r>
              <a:rPr lang="en-US" altLang="zh-CN" sz="1400" dirty="0">
                <a:solidFill>
                  <a:schemeClr val="accent2"/>
                </a:solidFill>
              </a:rPr>
              <a:t>NEAR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19660" y="4869160"/>
            <a:ext cx="3656770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400" dirty="0">
                <a:solidFill>
                  <a:schemeClr val="accent2"/>
                </a:solidFill>
              </a:rPr>
              <a:t>P2</a:t>
            </a:r>
            <a:r>
              <a:rPr lang="zh-CN" altLang="en-US" sz="1400" dirty="0">
                <a:solidFill>
                  <a:schemeClr val="accent2"/>
                </a:solidFill>
              </a:rPr>
              <a:t>位于</a:t>
            </a:r>
            <a:r>
              <a:rPr lang="en-US" altLang="zh-CN" sz="1400" dirty="0">
                <a:solidFill>
                  <a:schemeClr val="accent2"/>
                </a:solidFill>
              </a:rPr>
              <a:t>CODE2</a:t>
            </a:r>
            <a:r>
              <a:rPr lang="zh-CN" altLang="en-US" sz="1400" dirty="0">
                <a:solidFill>
                  <a:schemeClr val="accent2"/>
                </a:solidFill>
              </a:rPr>
              <a:t>段内</a:t>
            </a:r>
            <a:r>
              <a:rPr lang="en-US" altLang="zh-CN" sz="1400" dirty="0">
                <a:solidFill>
                  <a:schemeClr val="accent2"/>
                </a:solidFill>
              </a:rPr>
              <a:t>(DEBUG</a:t>
            </a:r>
            <a:r>
              <a:rPr lang="zh-CN" altLang="en-US" sz="1400" dirty="0">
                <a:solidFill>
                  <a:schemeClr val="accent2"/>
                </a:solidFill>
              </a:rPr>
              <a:t>下，</a:t>
            </a:r>
            <a:r>
              <a:rPr lang="en-US" altLang="zh-CN" sz="1400" dirty="0">
                <a:solidFill>
                  <a:schemeClr val="accent2"/>
                </a:solidFill>
              </a:rPr>
              <a:t>CS</a:t>
            </a:r>
            <a:r>
              <a:rPr lang="zh-CN" altLang="en-US" sz="1400" dirty="0">
                <a:solidFill>
                  <a:schemeClr val="accent2"/>
                </a:solidFill>
              </a:rPr>
              <a:t>不一样</a:t>
            </a:r>
            <a:r>
              <a:rPr lang="en-US" altLang="zh-CN" sz="1400" dirty="0">
                <a:solidFill>
                  <a:schemeClr val="accent2"/>
                </a:solidFill>
              </a:rPr>
              <a:t>)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9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子程序传递参数的方式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9" y="922002"/>
            <a:ext cx="2318952" cy="8640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05064"/>
            <a:ext cx="5564094" cy="23762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87037" y="1001902"/>
            <a:ext cx="2331087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如字符串，常使用</a:t>
            </a:r>
            <a:r>
              <a:rPr lang="en-US" altLang="zh-CN" sz="1200" dirty="0">
                <a:solidFill>
                  <a:schemeClr val="accent2"/>
                </a:solidFill>
              </a:rPr>
              <a:t>DS:SI,ES:DI;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87037" y="1272410"/>
            <a:ext cx="800219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外部变量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47273" y="1605672"/>
            <a:ext cx="3243196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如</a:t>
            </a:r>
            <a:r>
              <a:rPr lang="en-US" altLang="zh-CN" sz="1200" dirty="0">
                <a:solidFill>
                  <a:schemeClr val="accent2"/>
                </a:solidFill>
              </a:rPr>
              <a:t>STRCPY(S1,S2)</a:t>
            </a:r>
            <a:r>
              <a:rPr lang="zh-CN" altLang="en-US" sz="1200" dirty="0">
                <a:solidFill>
                  <a:schemeClr val="accent2"/>
                </a:solidFill>
              </a:rPr>
              <a:t>；通过堆栈来传递</a:t>
            </a:r>
            <a:r>
              <a:rPr lang="en-US" altLang="zh-CN" sz="1200" dirty="0">
                <a:solidFill>
                  <a:schemeClr val="accent2"/>
                </a:solidFill>
              </a:rPr>
              <a:t>S2</a:t>
            </a:r>
            <a:r>
              <a:rPr lang="zh-CN" altLang="en-US" sz="1200" dirty="0">
                <a:solidFill>
                  <a:schemeClr val="accent2"/>
                </a:solidFill>
              </a:rPr>
              <a:t>，</a:t>
            </a:r>
            <a:r>
              <a:rPr lang="en-US" altLang="zh-CN" sz="1200" dirty="0">
                <a:solidFill>
                  <a:schemeClr val="accent2"/>
                </a:solidFill>
              </a:rPr>
              <a:t>S1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7748" y="3615354"/>
            <a:ext cx="1762021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保持堆栈平衡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31" y="2074131"/>
            <a:ext cx="3300281" cy="187806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5650" y="2567799"/>
            <a:ext cx="2226892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子程序中保存环境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22" y="2310183"/>
            <a:ext cx="2322697" cy="145298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3597261" y="2401804"/>
            <a:ext cx="1080120" cy="81695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6701055" y="2335116"/>
            <a:ext cx="1348807" cy="95033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55911" y="2538641"/>
            <a:ext cx="936333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注意顺序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261438" y="4194086"/>
            <a:ext cx="2814297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   </a:t>
            </a:r>
            <a:r>
              <a:rPr lang="en-US" altLang="zh-CN" sz="1200" dirty="0">
                <a:solidFill>
                  <a:schemeClr val="accent2"/>
                </a:solidFill>
              </a:rPr>
              <a:t>A. </a:t>
            </a:r>
            <a:r>
              <a:rPr lang="zh-CN" altLang="en-US" sz="1200" dirty="0">
                <a:solidFill>
                  <a:schemeClr val="accent1"/>
                </a:solidFill>
              </a:rPr>
              <a:t>注意：压入顺序，从右往左压入！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235932" y="5949280"/>
            <a:ext cx="1657826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   </a:t>
            </a:r>
            <a:r>
              <a:rPr lang="en-US" altLang="zh-CN" sz="1200" dirty="0">
                <a:solidFill>
                  <a:schemeClr val="accent2"/>
                </a:solidFill>
              </a:rPr>
              <a:t>C. </a:t>
            </a:r>
            <a:r>
              <a:rPr lang="zh-CN" altLang="en-US" sz="1200" dirty="0">
                <a:solidFill>
                  <a:schemeClr val="accent1"/>
                </a:solidFill>
              </a:rPr>
              <a:t>用到</a:t>
            </a:r>
            <a:r>
              <a:rPr lang="en-US" altLang="zh-CN" sz="1200" dirty="0">
                <a:solidFill>
                  <a:schemeClr val="accent1"/>
                </a:solidFill>
              </a:rPr>
              <a:t>RET 2n</a:t>
            </a:r>
            <a:r>
              <a:rPr lang="zh-CN" altLang="en-US" sz="1200" dirty="0">
                <a:solidFill>
                  <a:schemeClr val="accent1"/>
                </a:solidFill>
              </a:rPr>
              <a:t>指令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21722" y="4937025"/>
            <a:ext cx="4055919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  </a:t>
            </a:r>
            <a:r>
              <a:rPr lang="en-US" altLang="zh-CN" sz="1200" dirty="0">
                <a:solidFill>
                  <a:schemeClr val="accent2"/>
                </a:solidFill>
              </a:rPr>
              <a:t>B.</a:t>
            </a:r>
            <a:r>
              <a:rPr lang="zh-CN" altLang="en-US" sz="1200" dirty="0">
                <a:solidFill>
                  <a:schemeClr val="accent2"/>
                </a:solidFill>
              </a:rPr>
              <a:t> </a:t>
            </a:r>
            <a:r>
              <a:rPr lang="zh-CN" altLang="en-US" sz="1000" dirty="0">
                <a:solidFill>
                  <a:schemeClr val="accent1"/>
                </a:solidFill>
              </a:rPr>
              <a:t>通过</a:t>
            </a:r>
            <a:r>
              <a:rPr lang="en-US" altLang="zh-CN" sz="1000" dirty="0">
                <a:solidFill>
                  <a:schemeClr val="accent1"/>
                </a:solidFill>
              </a:rPr>
              <a:t>BP</a:t>
            </a:r>
            <a:r>
              <a:rPr lang="zh-CN" altLang="en-US" sz="1000" dirty="0">
                <a:solidFill>
                  <a:schemeClr val="accent1"/>
                </a:solidFill>
              </a:rPr>
              <a:t>间接寻址从堆栈中取出参数（</a:t>
            </a:r>
            <a:r>
              <a:rPr lang="en-US" altLang="zh-CN" sz="1000" dirty="0">
                <a:solidFill>
                  <a:schemeClr val="accent1"/>
                </a:solidFill>
              </a:rPr>
              <a:t>PUSH BP; MOV BP,SP</a:t>
            </a:r>
            <a:r>
              <a:rPr lang="zh-CN" altLang="en-US" sz="1000" dirty="0">
                <a:solidFill>
                  <a:schemeClr val="accent1"/>
                </a:solidFill>
              </a:rPr>
              <a:t>）</a:t>
            </a:r>
          </a:p>
        </p:txBody>
      </p:sp>
      <p:cxnSp>
        <p:nvCxnSpPr>
          <p:cNvPr id="19" name="直接箭头连接符 18"/>
          <p:cNvCxnSpPr/>
          <p:nvPr/>
        </p:nvCxnSpPr>
        <p:spPr bwMode="auto">
          <a:xfrm>
            <a:off x="4677381" y="2492896"/>
            <a:ext cx="2023674" cy="648072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42680448"/>
      </p:ext>
    </p:extLst>
  </p:cSld>
  <p:clrMapOvr>
    <a:masterClrMapping/>
  </p:clrMapOvr>
</p:sld>
</file>

<file path=ppt/theme/theme1.xml><?xml version="1.0" encoding="utf-8"?>
<a:theme xmlns:a="http://schemas.openxmlformats.org/drawingml/2006/main" name="CS152-SP98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CS152-SP98">
      <a:majorFont>
        <a:latin typeface="楷体_GB2312"/>
        <a:ea typeface="楷体_GB2312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3500" tIns="97200" rIns="63500" bIns="61200" numCol="1" anchor="t" anchorCtr="0" compatLnSpc="1">
        <a:prstTxWarp prst="textNoShape">
          <a:avLst/>
        </a:prstTxWarp>
        <a:spAutoFit/>
      </a:bodyPr>
      <a:lstStyle>
        <a:defPPr marL="668338" marR="0" indent="-193675" algn="l" defTabSz="914400" rtl="0" eaLnBrk="0" fontAlgn="base" latinLnBrk="0" hangingPunct="0">
          <a:lnSpc>
            <a:spcPct val="85000"/>
          </a:lnSpc>
          <a:spcBef>
            <a:spcPct val="40000"/>
          </a:spcBef>
          <a:spcAft>
            <a:spcPct val="0"/>
          </a:spcAft>
          <a:buClr>
            <a:srgbClr val="001ADC"/>
          </a:buClr>
          <a:buSzPct val="100000"/>
          <a:buFont typeface="Wingdings" pitchFamily="2" charset="2"/>
          <a:buChar char="Ø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3500" tIns="97200" rIns="63500" bIns="61200" numCol="1" anchor="t" anchorCtr="0" compatLnSpc="1">
        <a:prstTxWarp prst="textNoShape">
          <a:avLst/>
        </a:prstTxWarp>
        <a:spAutoFit/>
      </a:bodyPr>
      <a:lstStyle>
        <a:defPPr marL="668338" marR="0" indent="-193675" algn="l" defTabSz="914400" rtl="0" eaLnBrk="0" fontAlgn="base" latinLnBrk="0" hangingPunct="0">
          <a:lnSpc>
            <a:spcPct val="85000"/>
          </a:lnSpc>
          <a:spcBef>
            <a:spcPct val="40000"/>
          </a:spcBef>
          <a:spcAft>
            <a:spcPct val="0"/>
          </a:spcAft>
          <a:buClr>
            <a:srgbClr val="001ADC"/>
          </a:buClr>
          <a:buSzPct val="100000"/>
          <a:buFont typeface="Wingdings" pitchFamily="2" charset="2"/>
          <a:buChar char="Ø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CS152-SP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52-SP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</TotalTime>
  <Pages>47</Pages>
  <Words>1229</Words>
  <Application>Microsoft Office PowerPoint</Application>
  <PresentationFormat>信纸(8.5x11 英寸)</PresentationFormat>
  <Paragraphs>136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黑体</vt:lpstr>
      <vt:lpstr>华文行楷</vt:lpstr>
      <vt:lpstr>楷体_GB2312</vt:lpstr>
      <vt:lpstr>Arial</vt:lpstr>
      <vt:lpstr>Times New Roman</vt:lpstr>
      <vt:lpstr>Wingdings</vt:lpstr>
      <vt:lpstr>CS152-SP98</vt:lpstr>
      <vt:lpstr>X86汇编语言程序设计 ——程序设计3：子程序和跳转表</vt:lpstr>
      <vt:lpstr>第四部分：关键汇编程序设计(第5-6章)</vt:lpstr>
      <vt:lpstr>第5,6章的学习方法</vt:lpstr>
      <vt:lpstr>由多路条件转移转换成跳转表</vt:lpstr>
      <vt:lpstr>跳转表的例子（框架）</vt:lpstr>
      <vt:lpstr>跳转表的例子（框架）</vt:lpstr>
      <vt:lpstr>子程序的定义及调用、返回</vt:lpstr>
      <vt:lpstr>段间子程序定义的例子</vt:lpstr>
      <vt:lpstr>子程序传递参数的方式</vt:lpstr>
      <vt:lpstr>参数传递：主程序通过寄存器、外部变量、堆栈传参数调用STRCPY（S2,S1）</vt:lpstr>
      <vt:lpstr>参数传递：外部变量，ASCIIZ串的显示子程序</vt:lpstr>
      <vt:lpstr>参数传递：通过寄存器传参数、外部变量分别实现STRCPY（S2,S1）,</vt:lpstr>
      <vt:lpstr>参数传递：通过堆栈传参数实现STRCPY（S2,S1）——注意套路及堆栈图</vt:lpstr>
      <vt:lpstr>参数传递：通过堆栈传递参数时的堆栈变化（X86汇编编程的最难点!!!）</vt:lpstr>
      <vt:lpstr>递归子程序：通过堆栈传参数——主程序与子程序的一致性</vt:lpstr>
      <vt:lpstr>递归子程序：通过堆栈传参数—子程序内的递归调用</vt:lpstr>
      <vt:lpstr>递归子程序：通过堆栈传参数——显示子程序</vt:lpstr>
      <vt:lpstr>递归子程序：通过堆栈传参数——递归过程中的堆栈图</vt:lpstr>
      <vt:lpstr>课后练习</vt:lpstr>
      <vt:lpstr>通过堆栈传递参数举例：改写STRCMP(s1,s2),变成主程序</vt:lpstr>
    </vt:vector>
  </TitlesOfParts>
  <Company>BUAA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lxd</dc:creator>
  <cp:lastModifiedBy>Admin</cp:lastModifiedBy>
  <cp:revision>571</cp:revision>
  <cp:lastPrinted>1999-08-22T22:40:57Z</cp:lastPrinted>
  <dcterms:created xsi:type="dcterms:W3CDTF">1997-08-19T16:58:46Z</dcterms:created>
  <dcterms:modified xsi:type="dcterms:W3CDTF">2023-03-28T07:24:34Z</dcterms:modified>
</cp:coreProperties>
</file>